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1" r:id="rId6"/>
    <p:sldId id="376" r:id="rId7"/>
    <p:sldId id="260" r:id="rId8"/>
    <p:sldId id="262" r:id="rId9"/>
    <p:sldId id="263" r:id="rId10"/>
    <p:sldId id="377" r:id="rId11"/>
    <p:sldId id="264" r:id="rId12"/>
    <p:sldId id="269" r:id="rId13"/>
    <p:sldId id="379" r:id="rId14"/>
    <p:sldId id="378" r:id="rId15"/>
    <p:sldId id="265" r:id="rId16"/>
    <p:sldId id="380" r:id="rId17"/>
    <p:sldId id="266" r:id="rId18"/>
    <p:sldId id="274" r:id="rId19"/>
    <p:sldId id="381" r:id="rId20"/>
    <p:sldId id="267" r:id="rId21"/>
    <p:sldId id="382" r:id="rId22"/>
    <p:sldId id="273" r:id="rId23"/>
    <p:sldId id="383" r:id="rId24"/>
    <p:sldId id="272" r:id="rId25"/>
    <p:sldId id="271" r:id="rId26"/>
    <p:sldId id="270" r:id="rId27"/>
    <p:sldId id="385" r:id="rId28"/>
    <p:sldId id="384" r:id="rId29"/>
    <p:sldId id="276" r:id="rId30"/>
    <p:sldId id="386" r:id="rId31"/>
    <p:sldId id="277" r:id="rId32"/>
    <p:sldId id="387" r:id="rId33"/>
    <p:sldId id="388" r:id="rId34"/>
    <p:sldId id="406" r:id="rId35"/>
    <p:sldId id="278" r:id="rId36"/>
    <p:sldId id="279" r:id="rId37"/>
    <p:sldId id="280" r:id="rId38"/>
    <p:sldId id="389" r:id="rId39"/>
    <p:sldId id="281" r:id="rId40"/>
    <p:sldId id="390" r:id="rId41"/>
    <p:sldId id="282" r:id="rId42"/>
    <p:sldId id="288" r:id="rId43"/>
    <p:sldId id="289" r:id="rId44"/>
    <p:sldId id="391" r:id="rId45"/>
    <p:sldId id="290" r:id="rId46"/>
    <p:sldId id="392" r:id="rId47"/>
    <p:sldId id="291" r:id="rId48"/>
    <p:sldId id="393" r:id="rId49"/>
    <p:sldId id="292" r:id="rId50"/>
    <p:sldId id="394" r:id="rId51"/>
    <p:sldId id="293" r:id="rId52"/>
    <p:sldId id="294" r:id="rId53"/>
    <p:sldId id="295" r:id="rId54"/>
    <p:sldId id="395" r:id="rId55"/>
    <p:sldId id="397" r:id="rId56"/>
    <p:sldId id="398" r:id="rId57"/>
    <p:sldId id="399" r:id="rId58"/>
    <p:sldId id="296" r:id="rId59"/>
    <p:sldId id="396" r:id="rId60"/>
    <p:sldId id="400" r:id="rId61"/>
    <p:sldId id="401" r:id="rId62"/>
    <p:sldId id="402" r:id="rId63"/>
    <p:sldId id="297" r:id="rId64"/>
    <p:sldId id="298" r:id="rId65"/>
    <p:sldId id="403" r:id="rId66"/>
    <p:sldId id="301" r:id="rId67"/>
    <p:sldId id="302" r:id="rId68"/>
    <p:sldId id="303" r:id="rId69"/>
    <p:sldId id="304" r:id="rId70"/>
    <p:sldId id="307" r:id="rId71"/>
    <p:sldId id="306" r:id="rId72"/>
    <p:sldId id="305" r:id="rId73"/>
    <p:sldId id="404" r:id="rId74"/>
    <p:sldId id="405" r:id="rId75"/>
    <p:sldId id="308" r:id="rId76"/>
    <p:sldId id="407" r:id="rId77"/>
    <p:sldId id="309" r:id="rId78"/>
    <p:sldId id="310" r:id="rId79"/>
    <p:sldId id="311" r:id="rId80"/>
    <p:sldId id="408" r:id="rId81"/>
    <p:sldId id="312" r:id="rId82"/>
    <p:sldId id="409" r:id="rId83"/>
    <p:sldId id="313" r:id="rId84"/>
    <p:sldId id="314" r:id="rId85"/>
    <p:sldId id="410" r:id="rId86"/>
    <p:sldId id="315" r:id="rId87"/>
    <p:sldId id="316" r:id="rId88"/>
    <p:sldId id="317" r:id="rId89"/>
    <p:sldId id="411" r:id="rId90"/>
    <p:sldId id="318" r:id="rId91"/>
    <p:sldId id="319" r:id="rId92"/>
    <p:sldId id="412" r:id="rId93"/>
    <p:sldId id="320" r:id="rId94"/>
    <p:sldId id="321" r:id="rId95"/>
    <p:sldId id="322" r:id="rId96"/>
    <p:sldId id="323" r:id="rId97"/>
    <p:sldId id="324" r:id="rId98"/>
    <p:sldId id="325" r:id="rId99"/>
    <p:sldId id="413" r:id="rId100"/>
    <p:sldId id="326" r:id="rId101"/>
    <p:sldId id="327" r:id="rId102"/>
    <p:sldId id="328" r:id="rId103"/>
    <p:sldId id="330" r:id="rId104"/>
    <p:sldId id="331" r:id="rId105"/>
    <p:sldId id="332" r:id="rId106"/>
    <p:sldId id="333" r:id="rId107"/>
    <p:sldId id="334" r:id="rId108"/>
    <p:sldId id="414" r:id="rId109"/>
    <p:sldId id="415" r:id="rId110"/>
    <p:sldId id="336" r:id="rId111"/>
    <p:sldId id="337" r:id="rId112"/>
    <p:sldId id="338" r:id="rId113"/>
    <p:sldId id="341" r:id="rId114"/>
    <p:sldId id="339" r:id="rId115"/>
    <p:sldId id="340" r:id="rId116"/>
    <p:sldId id="416" r:id="rId117"/>
    <p:sldId id="417" r:id="rId118"/>
    <p:sldId id="342" r:id="rId119"/>
    <p:sldId id="343" r:id="rId120"/>
    <p:sldId id="418" r:id="rId121"/>
    <p:sldId id="344" r:id="rId122"/>
    <p:sldId id="345" r:id="rId123"/>
    <p:sldId id="346" r:id="rId124"/>
    <p:sldId id="347" r:id="rId125"/>
    <p:sldId id="348" r:id="rId126"/>
    <p:sldId id="349" r:id="rId127"/>
    <p:sldId id="350" r:id="rId128"/>
    <p:sldId id="351" r:id="rId129"/>
    <p:sldId id="352" r:id="rId130"/>
    <p:sldId id="353" r:id="rId131"/>
    <p:sldId id="354" r:id="rId132"/>
    <p:sldId id="419" r:id="rId133"/>
    <p:sldId id="420" r:id="rId134"/>
    <p:sldId id="355" r:id="rId135"/>
    <p:sldId id="356" r:id="rId1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953676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2238846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1193741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732765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2627251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1756496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4117135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1929010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322652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1786763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453D0F-9260-444A-A376-1EA7C5AADF05}" type="datetimeFigureOut">
              <a:rPr lang="zh-CN" altLang="en-US" smtClean="0"/>
              <a:t>2018/9/1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2236833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453D0F-9260-444A-A376-1EA7C5AADF05}" type="datetimeFigureOut">
              <a:rPr lang="zh-CN" altLang="en-US" smtClean="0"/>
              <a:t>2018/9/1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307A44-2A2B-489A-8534-77D56CF2A7A6}" type="slidenum">
              <a:rPr lang="zh-CN" altLang="en-US" smtClean="0"/>
              <a:t>‹#›</a:t>
            </a:fld>
            <a:endParaRPr lang="zh-CN" altLang="en-US"/>
          </a:p>
        </p:txBody>
      </p:sp>
    </p:spTree>
    <p:extLst>
      <p:ext uri="{BB962C8B-B14F-4D97-AF65-F5344CB8AC3E}">
        <p14:creationId xmlns:p14="http://schemas.microsoft.com/office/powerpoint/2010/main" val="3923696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3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385" y="1939956"/>
            <a:ext cx="5729990" cy="4539854"/>
          </a:xfrm>
          <a:prstGeom prst="rect">
            <a:avLst/>
          </a:prstGeom>
        </p:spPr>
      </p:pic>
      <p:sp>
        <p:nvSpPr>
          <p:cNvPr id="2" name="标题 1"/>
          <p:cNvSpPr>
            <a:spLocks noGrp="1"/>
          </p:cNvSpPr>
          <p:nvPr>
            <p:ph type="ctrTitle"/>
          </p:nvPr>
        </p:nvSpPr>
        <p:spPr>
          <a:xfrm>
            <a:off x="1273833" y="410636"/>
            <a:ext cx="9144000" cy="1543140"/>
          </a:xfrm>
        </p:spPr>
        <p:txBody>
          <a:bodyPr>
            <a:normAutofit/>
          </a:bodyPr>
          <a:lstStyle/>
          <a:p>
            <a:r>
              <a:rPr lang="en-US" altLang="zh-CN" sz="9600" dirty="0" smtClean="0">
                <a:solidFill>
                  <a:srgbClr val="FF0000"/>
                </a:solidFill>
                <a:latin typeface="方正超粗黑_GBK" panose="03000509000000000000" pitchFamily="65" charset="-122"/>
                <a:ea typeface="方正超粗黑_GBK" panose="03000509000000000000" pitchFamily="65" charset="-122"/>
              </a:rPr>
              <a:t>CFM56-7B</a:t>
            </a:r>
            <a:endParaRPr lang="zh-CN" altLang="en-US" sz="9600" dirty="0">
              <a:solidFill>
                <a:srgbClr val="FF0000"/>
              </a:solidFill>
              <a:latin typeface="方正超粗黑_GBK" panose="03000509000000000000" pitchFamily="65" charset="-122"/>
              <a:ea typeface="方正超粗黑_GBK" panose="03000509000000000000" pitchFamily="65" charset="-122"/>
            </a:endParaRPr>
          </a:p>
        </p:txBody>
      </p:sp>
      <p:sp>
        <p:nvSpPr>
          <p:cNvPr id="5" name="副标题 2"/>
          <p:cNvSpPr txBox="1">
            <a:spLocks/>
          </p:cNvSpPr>
          <p:nvPr/>
        </p:nvSpPr>
        <p:spPr>
          <a:xfrm>
            <a:off x="7738721" y="6124755"/>
            <a:ext cx="3768917" cy="5262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smtClean="0">
                <a:latin typeface="方正超粗黑_GBK" panose="03000509000000000000" pitchFamily="65" charset="-122"/>
                <a:ea typeface="方正超粗黑_GBK" panose="03000509000000000000" pitchFamily="65" charset="-122"/>
              </a:rPr>
              <a:t>2018</a:t>
            </a:r>
            <a:r>
              <a:rPr lang="zh-CN" altLang="en-US" dirty="0" smtClean="0">
                <a:latin typeface="方正超粗黑_GBK" panose="03000509000000000000" pitchFamily="65" charset="-122"/>
                <a:ea typeface="方正超粗黑_GBK" panose="03000509000000000000" pitchFamily="65" charset="-122"/>
              </a:rPr>
              <a:t>年</a:t>
            </a:r>
            <a:r>
              <a:rPr lang="en-US" altLang="zh-CN" dirty="0" smtClean="0">
                <a:latin typeface="方正超粗黑_GBK" panose="03000509000000000000" pitchFamily="65" charset="-122"/>
                <a:ea typeface="方正超粗黑_GBK" panose="03000509000000000000" pitchFamily="65" charset="-122"/>
              </a:rPr>
              <a:t>9</a:t>
            </a:r>
            <a:r>
              <a:rPr lang="zh-CN" altLang="en-US" dirty="0" smtClean="0">
                <a:latin typeface="方正超粗黑_GBK" panose="03000509000000000000" pitchFamily="65" charset="-122"/>
                <a:ea typeface="方正超粗黑_GBK" panose="03000509000000000000" pitchFamily="65" charset="-122"/>
              </a:rPr>
              <a:t>月</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日</a:t>
            </a:r>
            <a:endParaRPr lang="zh-CN" altLang="en-US" dirty="0">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7787606" y="3728561"/>
            <a:ext cx="3720032" cy="923330"/>
          </a:xfrm>
          <a:prstGeom prst="rect">
            <a:avLst/>
          </a:prstGeom>
          <a:solidFill>
            <a:schemeClr val="bg2"/>
          </a:solidFill>
        </p:spPr>
        <p:txBody>
          <a:bodyPr wrap="square" rtlCol="0">
            <a:spAutoFit/>
          </a:bodyPr>
          <a:lstStyle/>
          <a:p>
            <a:r>
              <a:rPr lang="zh-CN" altLang="en-US" sz="5400" dirty="0" smtClean="0">
                <a:solidFill>
                  <a:srgbClr val="C00000"/>
                </a:solidFill>
                <a:latin typeface="方正超粗黑_GBK" panose="03000509000000000000" pitchFamily="65" charset="-122"/>
                <a:ea typeface="方正超粗黑_GBK" panose="03000509000000000000" pitchFamily="65" charset="-122"/>
              </a:rPr>
              <a:t>发动机构造</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231171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331" y="281940"/>
            <a:ext cx="5196840" cy="6294120"/>
          </a:xfrm>
          <a:prstGeom prst="rect">
            <a:avLst/>
          </a:prstGeom>
        </p:spPr>
      </p:pic>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9019"/>
          <a:stretch/>
        </p:blipFill>
        <p:spPr>
          <a:xfrm>
            <a:off x="1055077" y="921514"/>
            <a:ext cx="4530099" cy="5177396"/>
          </a:xfrm>
          <a:prstGeom prst="rect">
            <a:avLst/>
          </a:prstGeom>
        </p:spPr>
      </p:pic>
      <p:sp>
        <p:nvSpPr>
          <p:cNvPr id="5" name="文本框 4"/>
          <p:cNvSpPr txBox="1"/>
          <p:nvPr/>
        </p:nvSpPr>
        <p:spPr>
          <a:xfrm>
            <a:off x="7323195" y="2910048"/>
            <a:ext cx="2884841" cy="1200329"/>
          </a:xfrm>
          <a:prstGeom prst="rect">
            <a:avLst/>
          </a:prstGeom>
          <a:solidFill>
            <a:schemeClr val="bg2"/>
          </a:solidFill>
        </p:spPr>
        <p:txBody>
          <a:bodyPr wrap="square" rtlCol="0">
            <a:spAutoFit/>
          </a:bodyPr>
          <a:lstStyle/>
          <a:p>
            <a:r>
              <a:rPr lang="zh-CN" altLang="en-US" sz="2400" dirty="0">
                <a:solidFill>
                  <a:srgbClr val="FF0000"/>
                </a:solidFill>
                <a:latin typeface="方正超粗黑_GBK" panose="03000509000000000000" pitchFamily="65" charset="-122"/>
                <a:ea typeface="方正超粗黑_GBK" panose="03000509000000000000" pitchFamily="65" charset="-122"/>
              </a:rPr>
              <a:t>前</a:t>
            </a:r>
            <a:r>
              <a:rPr lang="zh-CN" altLang="en-US" sz="2400" dirty="0">
                <a:latin typeface="方正超粗黑_GBK" panose="03000509000000000000" pitchFamily="65" charset="-122"/>
                <a:ea typeface="方正超粗黑_GBK" panose="03000509000000000000" pitchFamily="65" charset="-122"/>
              </a:rPr>
              <a:t>整流锥通过</a:t>
            </a:r>
            <a:r>
              <a:rPr lang="en-US" altLang="zh-CN" sz="2400" dirty="0">
                <a:solidFill>
                  <a:srgbClr val="FF0000"/>
                </a:solidFill>
                <a:latin typeface="方正超粗黑_GBK" panose="03000509000000000000" pitchFamily="65" charset="-122"/>
                <a:ea typeface="方正超粗黑_GBK" panose="03000509000000000000" pitchFamily="65" charset="-122"/>
              </a:rPr>
              <a:t>6 </a:t>
            </a:r>
            <a:r>
              <a:rPr lang="zh-CN" altLang="en-US" sz="2400" dirty="0">
                <a:solidFill>
                  <a:srgbClr val="FF0000"/>
                </a:solidFill>
                <a:latin typeface="方正超粗黑_GBK" panose="03000509000000000000" pitchFamily="65" charset="-122"/>
                <a:ea typeface="方正超粗黑_GBK" panose="03000509000000000000" pitchFamily="65" charset="-122"/>
              </a:rPr>
              <a:t>个螺栓</a:t>
            </a:r>
            <a:r>
              <a:rPr lang="zh-CN" altLang="en-US" sz="2400" dirty="0">
                <a:latin typeface="方正超粗黑_GBK" panose="03000509000000000000" pitchFamily="65" charset="-122"/>
                <a:ea typeface="方正超粗黑_GBK" panose="03000509000000000000" pitchFamily="65" charset="-122"/>
              </a:rPr>
              <a:t>安装到</a:t>
            </a:r>
            <a:r>
              <a:rPr lang="zh-CN" altLang="en-US" sz="2400" dirty="0">
                <a:solidFill>
                  <a:srgbClr val="FF0000"/>
                </a:solidFill>
                <a:latin typeface="方正超粗黑_GBK" panose="03000509000000000000" pitchFamily="65" charset="-122"/>
                <a:ea typeface="方正超粗黑_GBK" panose="03000509000000000000" pitchFamily="65" charset="-122"/>
              </a:rPr>
              <a:t>后</a:t>
            </a:r>
            <a:r>
              <a:rPr lang="zh-CN" altLang="en-US" sz="2400" dirty="0">
                <a:latin typeface="方正超粗黑_GBK" panose="03000509000000000000" pitchFamily="65" charset="-122"/>
                <a:ea typeface="方正超粗黑_GBK" panose="03000509000000000000" pitchFamily="65" charset="-122"/>
              </a:rPr>
              <a:t>整流锥的</a:t>
            </a:r>
            <a:r>
              <a:rPr lang="zh-CN" altLang="en-US" sz="2400" dirty="0">
                <a:solidFill>
                  <a:srgbClr val="FF0000"/>
                </a:solidFill>
                <a:latin typeface="方正超粗黑_GBK" panose="03000509000000000000" pitchFamily="65" charset="-122"/>
                <a:ea typeface="方正超粗黑_GBK" panose="03000509000000000000" pitchFamily="65" charset="-122"/>
              </a:rPr>
              <a:t>前</a:t>
            </a:r>
            <a:r>
              <a:rPr lang="zh-CN" altLang="en-US" sz="2400" dirty="0">
                <a:latin typeface="方正超粗黑_GBK" panose="03000509000000000000" pitchFamily="65" charset="-122"/>
                <a:ea typeface="方正超粗黑_GBK" panose="03000509000000000000" pitchFamily="65" charset="-122"/>
              </a:rPr>
              <a:t>安装边上。</a:t>
            </a:r>
          </a:p>
        </p:txBody>
      </p:sp>
      <p:sp>
        <p:nvSpPr>
          <p:cNvPr id="7" name="文本框 6"/>
          <p:cNvSpPr txBox="1"/>
          <p:nvPr/>
        </p:nvSpPr>
        <p:spPr>
          <a:xfrm>
            <a:off x="6153818" y="1608786"/>
            <a:ext cx="836067" cy="461665"/>
          </a:xfrm>
          <a:prstGeom prst="rect">
            <a:avLst/>
          </a:prstGeom>
          <a:solidFill>
            <a:schemeClr val="bg2"/>
          </a:solid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前锥</a:t>
            </a:r>
            <a:endParaRPr lang="zh-CN" altLang="en-US" sz="2400" dirty="0">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8347581" y="281940"/>
            <a:ext cx="836067" cy="461665"/>
          </a:xfrm>
          <a:prstGeom prst="rect">
            <a:avLst/>
          </a:prstGeom>
          <a:solidFill>
            <a:schemeClr val="bg2"/>
          </a:solidFill>
        </p:spPr>
        <p:txBody>
          <a:bodyPr wrap="square" rtlCol="0">
            <a:spAutoFit/>
          </a:bodyPr>
          <a:lstStyle/>
          <a:p>
            <a:r>
              <a:rPr lang="zh-CN" altLang="en-US" sz="2400" dirty="0">
                <a:latin typeface="方正超粗黑_GBK" panose="03000509000000000000" pitchFamily="65" charset="-122"/>
                <a:ea typeface="方正超粗黑_GBK" panose="03000509000000000000" pitchFamily="65" charset="-122"/>
              </a:rPr>
              <a:t>后</a:t>
            </a:r>
            <a:r>
              <a:rPr lang="zh-CN" altLang="en-US" sz="2400" dirty="0" smtClean="0">
                <a:latin typeface="方正超粗黑_GBK" panose="03000509000000000000" pitchFamily="65" charset="-122"/>
                <a:ea typeface="方正超粗黑_GBK" panose="03000509000000000000" pitchFamily="65" charset="-122"/>
              </a:rPr>
              <a:t>锥</a:t>
            </a:r>
            <a:endParaRPr lang="zh-CN" altLang="en-US" sz="2400" dirty="0">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10563243" y="3279379"/>
            <a:ext cx="1174488" cy="461665"/>
          </a:xfrm>
          <a:prstGeom prst="rect">
            <a:avLst/>
          </a:prstGeom>
          <a:solidFill>
            <a:schemeClr val="bg2"/>
          </a:solid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风扇盘</a:t>
            </a:r>
            <a:endParaRPr lang="zh-CN" altLang="en-US" sz="2400" dirty="0">
              <a:latin typeface="方正超粗黑_GBK" panose="03000509000000000000" pitchFamily="65" charset="-122"/>
              <a:ea typeface="方正超粗黑_GBK" panose="03000509000000000000" pitchFamily="65" charset="-122"/>
            </a:endParaRPr>
          </a:p>
        </p:txBody>
      </p:sp>
      <p:cxnSp>
        <p:nvCxnSpPr>
          <p:cNvPr id="11" name="直接箭头连接符 10"/>
          <p:cNvCxnSpPr>
            <a:stCxn id="7" idx="3"/>
          </p:cNvCxnSpPr>
          <p:nvPr/>
        </p:nvCxnSpPr>
        <p:spPr>
          <a:xfrm>
            <a:off x="6989885" y="1839619"/>
            <a:ext cx="606669" cy="411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2"/>
          </p:cNvCxnSpPr>
          <p:nvPr/>
        </p:nvCxnSpPr>
        <p:spPr>
          <a:xfrm>
            <a:off x="8765615" y="743605"/>
            <a:ext cx="325631" cy="302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0"/>
          </p:cNvCxnSpPr>
          <p:nvPr/>
        </p:nvCxnSpPr>
        <p:spPr>
          <a:xfrm flipH="1" flipV="1">
            <a:off x="10805746" y="2461846"/>
            <a:ext cx="344741" cy="81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2"/>
          </p:cNvCxnSpPr>
          <p:nvPr/>
        </p:nvCxnSpPr>
        <p:spPr>
          <a:xfrm flipH="1">
            <a:off x="10726615" y="3741044"/>
            <a:ext cx="423872" cy="734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8244474" y="1318640"/>
            <a:ext cx="738554"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189876" y="4861940"/>
            <a:ext cx="738554"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469482" y="921514"/>
            <a:ext cx="738554"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9469482" y="5213425"/>
            <a:ext cx="738554"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14025" y="4475285"/>
            <a:ext cx="2419254" cy="1938992"/>
          </a:xfrm>
          <a:prstGeom prst="rect">
            <a:avLst/>
          </a:prstGeom>
          <a:solidFill>
            <a:schemeClr val="bg2"/>
          </a:solidFill>
        </p:spPr>
        <p:txBody>
          <a:bodyPr wrap="square" rtlCol="0">
            <a:spAutoFit/>
          </a:bodyPr>
          <a:lstStyle/>
          <a:p>
            <a:r>
              <a:rPr lang="zh-CN" altLang="en-US" sz="2400" dirty="0">
                <a:latin typeface="方正超粗黑_GBK" panose="03000509000000000000" pitchFamily="65" charset="-122"/>
                <a:ea typeface="方正超粗黑_GBK" panose="03000509000000000000" pitchFamily="65" charset="-122"/>
              </a:rPr>
              <a:t>前整流锥由黑色的硫酸阳极化铝合金制成，可以最大限度地降低冰的积聚。</a:t>
            </a:r>
          </a:p>
        </p:txBody>
      </p:sp>
    </p:spTree>
    <p:extLst>
      <p:ext uri="{BB962C8B-B14F-4D97-AF65-F5344CB8AC3E}">
        <p14:creationId xmlns:p14="http://schemas.microsoft.com/office/powerpoint/2010/main" val="7959361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3019"/>
          <a:stretch/>
        </p:blipFill>
        <p:spPr>
          <a:xfrm>
            <a:off x="1246615" y="120774"/>
            <a:ext cx="9698769" cy="6650966"/>
          </a:xfrm>
          <a:prstGeom prst="rect">
            <a:avLst/>
          </a:prstGeom>
        </p:spPr>
      </p:pic>
      <p:sp>
        <p:nvSpPr>
          <p:cNvPr id="3" name="文本框 2"/>
          <p:cNvSpPr txBox="1"/>
          <p:nvPr/>
        </p:nvSpPr>
        <p:spPr>
          <a:xfrm>
            <a:off x="2546230" y="5848410"/>
            <a:ext cx="7099540"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高压涡轮转子</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93940" y="335854"/>
            <a:ext cx="2444151" cy="1754326"/>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高压涡轮转子包</a:t>
            </a:r>
            <a:r>
              <a:rPr lang="zh-CN" altLang="en-US" dirty="0">
                <a:latin typeface="方正超粗黑_GBK" panose="03000509000000000000" pitchFamily="65" charset="-122"/>
                <a:ea typeface="方正超粗黑_GBK" panose="03000509000000000000" pitchFamily="65" charset="-122"/>
              </a:rPr>
              <a:t>括</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①</a:t>
            </a:r>
            <a:r>
              <a:rPr lang="zh-CN" altLang="en-US" dirty="0">
                <a:latin typeface="方正超粗黑_GBK" panose="03000509000000000000" pitchFamily="65" charset="-122"/>
                <a:ea typeface="方正超粗黑_GBK" panose="03000509000000000000" pitchFamily="65" charset="-122"/>
              </a:rPr>
              <a:t>前轴</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②</a:t>
            </a:r>
            <a:r>
              <a:rPr lang="zh-CN" altLang="en-US" dirty="0">
                <a:latin typeface="方正超粗黑_GBK" panose="03000509000000000000" pitchFamily="65" charset="-122"/>
                <a:ea typeface="方正超粗黑_GBK" panose="03000509000000000000" pitchFamily="65" charset="-122"/>
              </a:rPr>
              <a:t>前旋转空气封严件</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③</a:t>
            </a:r>
            <a:r>
              <a:rPr lang="zh-CN" altLang="en-US" dirty="0">
                <a:latin typeface="方正超粗黑_GBK" panose="03000509000000000000" pitchFamily="65" charset="-122"/>
                <a:ea typeface="方正超粗黑_GBK" panose="03000509000000000000" pitchFamily="65" charset="-122"/>
              </a:rPr>
              <a:t>涡轮盘</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④</a:t>
            </a:r>
            <a:r>
              <a:rPr lang="zh-CN" altLang="en-US" dirty="0">
                <a:latin typeface="方正超粗黑_GBK" panose="03000509000000000000" pitchFamily="65" charset="-122"/>
                <a:ea typeface="方正超粗黑_GBK" panose="03000509000000000000" pitchFamily="65" charset="-122"/>
              </a:rPr>
              <a:t>叶片</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⑤</a:t>
            </a:r>
            <a:r>
              <a:rPr lang="zh-CN" altLang="en-US" dirty="0">
                <a:latin typeface="方正超粗黑_GBK" panose="03000509000000000000" pitchFamily="65" charset="-122"/>
                <a:ea typeface="方正超粗黑_GBK" panose="03000509000000000000" pitchFamily="65" charset="-122"/>
              </a:rPr>
              <a:t>后轴</a:t>
            </a:r>
          </a:p>
        </p:txBody>
      </p:sp>
    </p:spTree>
    <p:extLst>
      <p:ext uri="{BB962C8B-B14F-4D97-AF65-F5344CB8AC3E}">
        <p14:creationId xmlns:p14="http://schemas.microsoft.com/office/powerpoint/2010/main" val="166812814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283234" y="206301"/>
            <a:ext cx="2444151" cy="286232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前轴形成</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转子与</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转子的结构连接，它也支撑</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转子的后端</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前</a:t>
            </a:r>
            <a:r>
              <a:rPr lang="zh-CN" altLang="en-US" dirty="0">
                <a:latin typeface="方正超粗黑_GBK" panose="03000509000000000000" pitchFamily="65" charset="-122"/>
                <a:ea typeface="方正超粗黑_GBK" panose="03000509000000000000" pitchFamily="65" charset="-122"/>
              </a:rPr>
              <a:t>轴由</a:t>
            </a:r>
            <a:r>
              <a:rPr lang="zh-CN" altLang="en-US" dirty="0">
                <a:solidFill>
                  <a:srgbClr val="C00000"/>
                </a:solidFill>
                <a:latin typeface="方正超粗黑_GBK" panose="03000509000000000000" pitchFamily="65" charset="-122"/>
                <a:ea typeface="方正超粗黑_GBK" panose="03000509000000000000" pitchFamily="65" charset="-122"/>
              </a:rPr>
              <a:t>镍铬合金</a:t>
            </a:r>
            <a:r>
              <a:rPr lang="zh-CN" altLang="en-US" dirty="0">
                <a:latin typeface="方正超粗黑_GBK" panose="03000509000000000000" pitchFamily="65" charset="-122"/>
                <a:ea typeface="方正超粗黑_GBK" panose="03000509000000000000" pitchFamily="65" charset="-122"/>
              </a:rPr>
              <a:t>制成。前轴的前安装边通过螺栓连接到</a:t>
            </a:r>
            <a:r>
              <a:rPr lang="en-US" altLang="zh-CN" dirty="0">
                <a:latin typeface="方正超粗黑_GBK" panose="03000509000000000000" pitchFamily="65" charset="-122"/>
                <a:ea typeface="方正超粗黑_GBK" panose="03000509000000000000" pitchFamily="65" charset="-122"/>
              </a:rPr>
              <a:t>CDP</a:t>
            </a:r>
            <a:r>
              <a:rPr lang="zh-CN" altLang="en-US" dirty="0">
                <a:latin typeface="方正超粗黑_GBK" panose="03000509000000000000" pitchFamily="65" charset="-122"/>
                <a:ea typeface="方正超粗黑_GBK" panose="03000509000000000000" pitchFamily="65" charset="-122"/>
              </a:rPr>
              <a:t>旋转空气封严件和</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第</a:t>
            </a:r>
            <a:r>
              <a:rPr lang="zh-CN" altLang="en-US" dirty="0" smtClean="0">
                <a:latin typeface="方正超粗黑_GBK" panose="03000509000000000000" pitchFamily="65" charset="-122"/>
                <a:ea typeface="方正超粗黑_GBK" panose="03000509000000000000" pitchFamily="65" charset="-122"/>
              </a:rPr>
              <a:t>４</a:t>
            </a:r>
            <a:r>
              <a:rPr lang="en-US" altLang="zh-CN" dirty="0" smtClean="0">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rPr>
              <a:t>９</a:t>
            </a:r>
            <a:r>
              <a:rPr lang="zh-CN" altLang="en-US" dirty="0">
                <a:latin typeface="方正超粗黑_GBK" panose="03000509000000000000" pitchFamily="65" charset="-122"/>
                <a:ea typeface="方正超粗黑_GBK" panose="03000509000000000000" pitchFamily="65" charset="-122"/>
              </a:rPr>
              <a:t>级转子鼓筒的后安装</a:t>
            </a:r>
            <a:r>
              <a:rPr lang="zh-CN" altLang="en-US" dirty="0" smtClean="0">
                <a:latin typeface="方正超粗黑_GBK" panose="03000509000000000000" pitchFamily="65" charset="-122"/>
                <a:ea typeface="方正超粗黑_GBK" panose="03000509000000000000" pitchFamily="65" charset="-122"/>
              </a:rPr>
              <a:t>边</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026553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4009" y="0"/>
            <a:ext cx="9697991" cy="6858000"/>
          </a:xfrm>
          <a:prstGeom prst="rect">
            <a:avLst/>
          </a:prstGeom>
        </p:spPr>
      </p:pic>
      <p:sp>
        <p:nvSpPr>
          <p:cNvPr id="3" name="文本框 2"/>
          <p:cNvSpPr txBox="1"/>
          <p:nvPr/>
        </p:nvSpPr>
        <p:spPr>
          <a:xfrm>
            <a:off x="283234" y="206301"/>
            <a:ext cx="2444151" cy="2308324"/>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前</a:t>
            </a:r>
            <a:r>
              <a:rPr lang="zh-CN" altLang="en-US" dirty="0">
                <a:latin typeface="方正超粗黑_GBK" panose="03000509000000000000" pitchFamily="65" charset="-122"/>
                <a:ea typeface="方正超粗黑_GBK" panose="03000509000000000000" pitchFamily="65" charset="-122"/>
              </a:rPr>
              <a:t>旋转封严件提供一个封闭的腔室</a:t>
            </a:r>
            <a:r>
              <a:rPr lang="zh-CN" altLang="en-US" dirty="0" smtClean="0">
                <a:latin typeface="方正超粗黑_GBK" panose="03000509000000000000" pitchFamily="65" charset="-122"/>
                <a:ea typeface="方正超粗黑_GBK" panose="03000509000000000000" pitchFamily="65" charset="-122"/>
              </a:rPr>
              <a:t>引</a:t>
            </a:r>
            <a:r>
              <a:rPr lang="en-US" altLang="zh-CN" dirty="0" smtClean="0">
                <a:latin typeface="方正超粗黑_GBK" panose="03000509000000000000" pitchFamily="65" charset="-122"/>
                <a:ea typeface="方正超粗黑_GBK" panose="03000509000000000000" pitchFamily="65" charset="-122"/>
              </a:rPr>
              <a:t>CDP</a:t>
            </a:r>
            <a:r>
              <a:rPr lang="zh-CN" altLang="en-US" dirty="0">
                <a:latin typeface="方正超粗黑_GBK" panose="03000509000000000000" pitchFamily="65" charset="-122"/>
                <a:ea typeface="方正超粗黑_GBK" panose="03000509000000000000" pitchFamily="65" charset="-122"/>
              </a:rPr>
              <a:t>空气流向涡轮盘，然后通过涡轮转子叶片流出，对涡轮转子叶片进行冷却。封严件通过螺栓安装于前轴</a:t>
            </a:r>
            <a:r>
              <a:rPr lang="zh-CN" altLang="en-US" dirty="0" smtClean="0">
                <a:latin typeface="方正超粗黑_GBK" panose="03000509000000000000" pitchFamily="65" charset="-122"/>
                <a:ea typeface="方正超粗黑_GBK" panose="03000509000000000000" pitchFamily="65" charset="-122"/>
              </a:rPr>
              <a:t>和</a:t>
            </a:r>
            <a:r>
              <a:rPr lang="en-US" altLang="zh-CN" dirty="0" smtClean="0">
                <a:latin typeface="方正超粗黑_GBK" panose="03000509000000000000" pitchFamily="65" charset="-122"/>
                <a:ea typeface="方正超粗黑_GBK" panose="03000509000000000000" pitchFamily="65" charset="-122"/>
              </a:rPr>
              <a:t>HPT</a:t>
            </a:r>
            <a:r>
              <a:rPr lang="zh-CN" altLang="en-US" dirty="0" smtClean="0">
                <a:latin typeface="方正超粗黑_GBK" panose="03000509000000000000" pitchFamily="65" charset="-122"/>
                <a:ea typeface="方正超粗黑_GBK" panose="03000509000000000000" pitchFamily="65" charset="-122"/>
              </a:rPr>
              <a:t>盘</a:t>
            </a:r>
            <a:r>
              <a:rPr lang="zh-CN" altLang="en-US" dirty="0">
                <a:latin typeface="方正超粗黑_GBK" panose="03000509000000000000" pitchFamily="65" charset="-122"/>
                <a:ea typeface="方正超粗黑_GBK" panose="03000509000000000000" pitchFamily="65" charset="-122"/>
              </a:rPr>
              <a:t>之间。</a:t>
            </a:r>
          </a:p>
        </p:txBody>
      </p:sp>
      <p:sp>
        <p:nvSpPr>
          <p:cNvPr id="4" name="文本框 3"/>
          <p:cNvSpPr txBox="1"/>
          <p:nvPr/>
        </p:nvSpPr>
        <p:spPr>
          <a:xfrm>
            <a:off x="283234" y="5762146"/>
            <a:ext cx="3983966"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前旋转封严</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6333661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8071" cy="6858000"/>
          </a:xfrm>
          <a:prstGeom prst="rect">
            <a:avLst/>
          </a:prstGeom>
        </p:spPr>
      </p:pic>
      <p:sp>
        <p:nvSpPr>
          <p:cNvPr id="3" name="文本框 2"/>
          <p:cNvSpPr txBox="1"/>
          <p:nvPr/>
        </p:nvSpPr>
        <p:spPr>
          <a:xfrm>
            <a:off x="7276923" y="905039"/>
            <a:ext cx="4023680" cy="1200329"/>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盘是锻造机加工件，在其外缘上加工有</a:t>
            </a:r>
            <a:r>
              <a:rPr lang="zh-CN" altLang="en-US" dirty="0">
                <a:solidFill>
                  <a:srgbClr val="C00000"/>
                </a:solidFill>
                <a:latin typeface="方正超粗黑_GBK" panose="03000509000000000000" pitchFamily="65" charset="-122"/>
                <a:ea typeface="方正超粗黑_GBK" panose="03000509000000000000" pitchFamily="65" charset="-122"/>
              </a:rPr>
              <a:t>轴向燕尾槽</a:t>
            </a:r>
            <a:r>
              <a:rPr lang="zh-CN" altLang="en-US" dirty="0">
                <a:latin typeface="方正超粗黑_GBK" panose="03000509000000000000" pitchFamily="65" charset="-122"/>
                <a:ea typeface="方正超粗黑_GBK" panose="03000509000000000000" pitchFamily="65" charset="-122"/>
              </a:rPr>
              <a:t>，以安装叶片。涡轮盘的前安装边通过螺栓与前旋转空气封严件连接，后安装边与后轴连接</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477164" y="5762146"/>
            <a:ext cx="5237672"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高压涡轮盘</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140002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523" y="0"/>
            <a:ext cx="9698477" cy="6858000"/>
          </a:xfrm>
          <a:prstGeom prst="rect">
            <a:avLst/>
          </a:prstGeom>
        </p:spPr>
      </p:pic>
      <p:sp>
        <p:nvSpPr>
          <p:cNvPr id="3" name="文本框 2"/>
          <p:cNvSpPr txBox="1"/>
          <p:nvPr/>
        </p:nvSpPr>
        <p:spPr>
          <a:xfrm>
            <a:off x="258793" y="542730"/>
            <a:ext cx="2406770" cy="5078313"/>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转子叶片安装于涡轮盘上的</a:t>
            </a:r>
            <a:r>
              <a:rPr lang="zh-CN" altLang="en-US" dirty="0">
                <a:solidFill>
                  <a:srgbClr val="C00000"/>
                </a:solidFill>
                <a:latin typeface="方正超粗黑_GBK" panose="03000509000000000000" pitchFamily="65" charset="-122"/>
                <a:ea typeface="方正超粗黑_GBK" panose="03000509000000000000" pitchFamily="65" charset="-122"/>
              </a:rPr>
              <a:t>燕尾槽</a:t>
            </a:r>
            <a:r>
              <a:rPr lang="zh-CN" altLang="en-US" dirty="0">
                <a:latin typeface="方正超粗黑_GBK" panose="03000509000000000000" pitchFamily="65" charset="-122"/>
                <a:ea typeface="方正超粗黑_GBK" panose="03000509000000000000" pitchFamily="65" charset="-122"/>
              </a:rPr>
              <a:t>内。叶片前端依靠前旋转空气封严件固定，后端通过固定环和密封环固定。</a:t>
            </a:r>
          </a:p>
          <a:p>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高</a:t>
            </a:r>
            <a:r>
              <a:rPr lang="zh-CN" altLang="en-US" dirty="0">
                <a:latin typeface="方正超粗黑_GBK" panose="03000509000000000000" pitchFamily="65" charset="-122"/>
                <a:ea typeface="方正超粗黑_GBK" panose="03000509000000000000" pitchFamily="65" charset="-122"/>
              </a:rPr>
              <a:t>压涡轮转子由高温单晶</a:t>
            </a:r>
            <a:r>
              <a:rPr lang="zh-CN" altLang="en-US" dirty="0">
                <a:solidFill>
                  <a:srgbClr val="C00000"/>
                </a:solidFill>
                <a:latin typeface="方正超粗黑_GBK" panose="03000509000000000000" pitchFamily="65" charset="-122"/>
                <a:ea typeface="方正超粗黑_GBK" panose="03000509000000000000" pitchFamily="65" charset="-122"/>
              </a:rPr>
              <a:t>镍合金</a:t>
            </a:r>
            <a:r>
              <a:rPr lang="zh-CN" altLang="en-US" dirty="0">
                <a:latin typeface="方正超粗黑_GBK" panose="03000509000000000000" pitchFamily="65" charset="-122"/>
                <a:ea typeface="方正超粗黑_GBK" panose="03000509000000000000" pitchFamily="65" charset="-122"/>
              </a:rPr>
              <a:t>制成，具有极高的强度重量比。</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有</a:t>
            </a:r>
            <a:r>
              <a:rPr lang="en-US" altLang="zh-CN" dirty="0">
                <a:latin typeface="方正超粗黑_GBK" panose="03000509000000000000" pitchFamily="65" charset="-122"/>
                <a:ea typeface="方正超粗黑_GBK" panose="03000509000000000000" pitchFamily="65" charset="-122"/>
              </a:rPr>
              <a:t>80</a:t>
            </a:r>
            <a:r>
              <a:rPr lang="zh-CN" altLang="en-US" dirty="0">
                <a:latin typeface="方正超粗黑_GBK" panose="03000509000000000000" pitchFamily="65" charset="-122"/>
                <a:ea typeface="方正超粗黑_GBK" panose="03000509000000000000" pitchFamily="65" charset="-122"/>
              </a:rPr>
              <a:t>个单个可更换的叶片</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叶</a:t>
            </a:r>
            <a:r>
              <a:rPr lang="zh-CN" altLang="en-US" dirty="0">
                <a:latin typeface="方正超粗黑_GBK" panose="03000509000000000000" pitchFamily="65" charset="-122"/>
                <a:ea typeface="方正超粗黑_GBK" panose="03000509000000000000" pitchFamily="65" charset="-122"/>
              </a:rPr>
              <a:t>片为</a:t>
            </a:r>
            <a:r>
              <a:rPr lang="zh-CN" altLang="en-US" dirty="0">
                <a:solidFill>
                  <a:srgbClr val="C00000"/>
                </a:solidFill>
                <a:latin typeface="方正超粗黑_GBK" panose="03000509000000000000" pitchFamily="65" charset="-122"/>
                <a:ea typeface="方正超粗黑_GBK" panose="03000509000000000000" pitchFamily="65" charset="-122"/>
              </a:rPr>
              <a:t>空芯叶片</a:t>
            </a:r>
            <a:r>
              <a:rPr lang="zh-CN" altLang="en-US" dirty="0">
                <a:latin typeface="方正超粗黑_GBK" panose="03000509000000000000" pitchFamily="65" charset="-122"/>
                <a:ea typeface="方正超粗黑_GBK" panose="03000509000000000000" pitchFamily="65" charset="-122"/>
              </a:rPr>
              <a:t>，内部由</a:t>
            </a:r>
            <a:r>
              <a:rPr lang="en-US" altLang="zh-CN" dirty="0">
                <a:latin typeface="方正超粗黑_GBK" panose="03000509000000000000" pitchFamily="65" charset="-122"/>
                <a:ea typeface="方正超粗黑_GBK" panose="03000509000000000000" pitchFamily="65" charset="-122"/>
              </a:rPr>
              <a:t>CDP</a:t>
            </a:r>
            <a:r>
              <a:rPr lang="zh-CN" altLang="en-US" dirty="0">
                <a:latin typeface="方正超粗黑_GBK" panose="03000509000000000000" pitchFamily="65" charset="-122"/>
                <a:ea typeface="方正超粗黑_GBK" panose="03000509000000000000" pitchFamily="65" charset="-122"/>
              </a:rPr>
              <a:t>空气冷却。</a:t>
            </a:r>
          </a:p>
          <a:p>
            <a:r>
              <a:rPr lang="zh-CN" altLang="en-US" dirty="0">
                <a:latin typeface="方正超粗黑_GBK" panose="03000509000000000000" pitchFamily="65" charset="-122"/>
                <a:ea typeface="方正超粗黑_GBK" panose="03000509000000000000" pitchFamily="65" charset="-122"/>
              </a:rPr>
              <a:t>叶片根部有燕尾形结构，可以装入涡轮盘上。</a:t>
            </a:r>
          </a:p>
        </p:txBody>
      </p:sp>
      <p:sp>
        <p:nvSpPr>
          <p:cNvPr id="4" name="文本框 3"/>
          <p:cNvSpPr txBox="1"/>
          <p:nvPr/>
        </p:nvSpPr>
        <p:spPr>
          <a:xfrm>
            <a:off x="3477163" y="5762146"/>
            <a:ext cx="6227553"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高压涡轮转子叶片</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1877662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238" y="0"/>
            <a:ext cx="9698762" cy="6858000"/>
          </a:xfrm>
          <a:prstGeom prst="rect">
            <a:avLst/>
          </a:prstGeom>
        </p:spPr>
      </p:pic>
      <p:sp>
        <p:nvSpPr>
          <p:cNvPr id="3" name="文本框 2"/>
          <p:cNvSpPr txBox="1"/>
          <p:nvPr/>
        </p:nvSpPr>
        <p:spPr>
          <a:xfrm>
            <a:off x="3477163" y="5762146"/>
            <a:ext cx="6227553"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高压涡轮后轴</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84417" y="214926"/>
            <a:ext cx="3695877" cy="2585323"/>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HPT</a:t>
            </a:r>
            <a:r>
              <a:rPr lang="zh-CN" altLang="en-US" dirty="0" smtClean="0">
                <a:latin typeface="方正超粗黑_GBK" panose="03000509000000000000" pitchFamily="65" charset="-122"/>
                <a:ea typeface="方正超粗黑_GBK" panose="03000509000000000000" pitchFamily="65" charset="-122"/>
              </a:rPr>
              <a:t>后</a:t>
            </a:r>
            <a:r>
              <a:rPr lang="zh-CN" altLang="en-US" dirty="0">
                <a:latin typeface="方正超粗黑_GBK" panose="03000509000000000000" pitchFamily="65" charset="-122"/>
                <a:ea typeface="方正超粗黑_GBK" panose="03000509000000000000" pitchFamily="65" charset="-122"/>
              </a:rPr>
              <a:t>轴提供</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转子的后部支撑，它安装在风扇盘的后侧，由</a:t>
            </a:r>
            <a:r>
              <a:rPr lang="en-US" altLang="zh-CN" dirty="0">
                <a:solidFill>
                  <a:srgbClr val="C00000"/>
                </a:solidFill>
                <a:latin typeface="方正超粗黑_GBK" panose="03000509000000000000" pitchFamily="65" charset="-122"/>
                <a:ea typeface="方正超粗黑_GBK" panose="03000509000000000000" pitchFamily="65" charset="-122"/>
              </a:rPr>
              <a:t>4</a:t>
            </a:r>
            <a:r>
              <a:rPr lang="zh-CN" altLang="en-US" dirty="0">
                <a:solidFill>
                  <a:srgbClr val="C00000"/>
                </a:solidFill>
                <a:latin typeface="方正超粗黑_GBK" panose="03000509000000000000" pitchFamily="65" charset="-122"/>
                <a:ea typeface="方正超粗黑_GBK" panose="03000509000000000000" pitchFamily="65" charset="-122"/>
              </a:rPr>
              <a:t>号滚棒轴承支撑</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号轴承支撑在低压涡轮轴的后部。滑油可以流过</a:t>
            </a:r>
            <a:r>
              <a:rPr lang="en-US" altLang="zh-CN" dirty="0">
                <a:latin typeface="方正超粗黑_GBK" panose="03000509000000000000" pitchFamily="65" charset="-122"/>
                <a:ea typeface="方正超粗黑_GBK" panose="03000509000000000000" pitchFamily="65" charset="-122"/>
              </a:rPr>
              <a:t>36</a:t>
            </a:r>
            <a:r>
              <a:rPr lang="zh-CN" altLang="en-US" dirty="0">
                <a:latin typeface="方正超粗黑_GBK" panose="03000509000000000000" pitchFamily="65" charset="-122"/>
                <a:ea typeface="方正超粗黑_GBK" panose="03000509000000000000" pitchFamily="65" charset="-122"/>
              </a:rPr>
              <a:t>个径向和轴向孔以冷却</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号轴承外圈</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后</a:t>
            </a:r>
            <a:r>
              <a:rPr lang="zh-CN" altLang="en-US" dirty="0">
                <a:latin typeface="方正超粗黑_GBK" panose="03000509000000000000" pitchFamily="65" charset="-122"/>
                <a:ea typeface="方正超粗黑_GBK" panose="03000509000000000000" pitchFamily="65" charset="-122"/>
              </a:rPr>
              <a:t>轴上还有通气孔，</a:t>
            </a:r>
            <a:r>
              <a:rPr lang="zh-CN" altLang="en-US" dirty="0">
                <a:solidFill>
                  <a:srgbClr val="C00000"/>
                </a:solidFill>
                <a:latin typeface="方正超粗黑_GBK" panose="03000509000000000000" pitchFamily="65" charset="-122"/>
                <a:ea typeface="方正超粗黑_GBK" panose="03000509000000000000" pitchFamily="65" charset="-122"/>
              </a:rPr>
              <a:t>增压</a:t>
            </a:r>
            <a:r>
              <a:rPr lang="zh-CN" altLang="en-US" dirty="0" smtClean="0">
                <a:solidFill>
                  <a:srgbClr val="C00000"/>
                </a:solidFill>
                <a:latin typeface="方正超粗黑_GBK" panose="03000509000000000000" pitchFamily="65" charset="-122"/>
                <a:ea typeface="方正超粗黑_GBK" panose="03000509000000000000" pitchFamily="65" charset="-122"/>
              </a:rPr>
              <a:t>器排</a:t>
            </a:r>
            <a:r>
              <a:rPr lang="zh-CN" altLang="en-US" dirty="0">
                <a:solidFill>
                  <a:srgbClr val="C00000"/>
                </a:solidFill>
                <a:latin typeface="方正超粗黑_GBK" panose="03000509000000000000" pitchFamily="65" charset="-122"/>
                <a:ea typeface="方正超粗黑_GBK" panose="03000509000000000000" pitchFamily="65" charset="-122"/>
              </a:rPr>
              <a:t>气</a:t>
            </a:r>
            <a:r>
              <a:rPr lang="zh-CN" altLang="en-US" dirty="0">
                <a:latin typeface="方正超粗黑_GBK" panose="03000509000000000000" pitchFamily="65" charset="-122"/>
                <a:ea typeface="方正超粗黑_GBK" panose="03000509000000000000" pitchFamily="65" charset="-122"/>
              </a:rPr>
              <a:t>可流过通气孔以</a:t>
            </a:r>
            <a:r>
              <a:rPr lang="zh-CN" altLang="en-US" dirty="0">
                <a:solidFill>
                  <a:srgbClr val="C00000"/>
                </a:solidFill>
                <a:latin typeface="方正超粗黑_GBK" panose="03000509000000000000" pitchFamily="65" charset="-122"/>
                <a:ea typeface="方正超粗黑_GBK" panose="03000509000000000000" pitchFamily="65" charset="-122"/>
              </a:rPr>
              <a:t>冷却</a:t>
            </a:r>
            <a:r>
              <a:rPr lang="zh-CN" altLang="en-US" dirty="0">
                <a:latin typeface="方正超粗黑_GBK" panose="03000509000000000000" pitchFamily="65" charset="-122"/>
                <a:ea typeface="方正超粗黑_GBK" panose="03000509000000000000" pitchFamily="65" charset="-122"/>
              </a:rPr>
              <a:t>低压涡轮和</a:t>
            </a:r>
            <a:r>
              <a:rPr lang="zh-CN" altLang="en-US" dirty="0">
                <a:solidFill>
                  <a:srgbClr val="C00000"/>
                </a:solidFill>
                <a:latin typeface="方正超粗黑_GBK" panose="03000509000000000000" pitchFamily="65" charset="-122"/>
                <a:ea typeface="方正超粗黑_GBK" panose="03000509000000000000" pitchFamily="65" charset="-122"/>
              </a:rPr>
              <a:t>增压</a:t>
            </a:r>
            <a:r>
              <a:rPr lang="zh-CN" altLang="en-US" dirty="0">
                <a:latin typeface="方正超粗黑_GBK" panose="03000509000000000000" pitchFamily="65" charset="-122"/>
                <a:ea typeface="方正超粗黑_GBK" panose="03000509000000000000" pitchFamily="65" charset="-122"/>
              </a:rPr>
              <a:t>后油槽。</a:t>
            </a:r>
          </a:p>
        </p:txBody>
      </p:sp>
    </p:spTree>
    <p:extLst>
      <p:ext uri="{BB962C8B-B14F-4D97-AF65-F5344CB8AC3E}">
        <p14:creationId xmlns:p14="http://schemas.microsoft.com/office/powerpoint/2010/main" val="406124448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6420" y="0"/>
            <a:ext cx="9225580" cy="6523775"/>
          </a:xfrm>
          <a:prstGeom prst="rect">
            <a:avLst/>
          </a:prstGeom>
        </p:spPr>
      </p:pic>
      <p:sp>
        <p:nvSpPr>
          <p:cNvPr id="3" name="文本框 2"/>
          <p:cNvSpPr txBox="1"/>
          <p:nvPr/>
        </p:nvSpPr>
        <p:spPr>
          <a:xfrm>
            <a:off x="319177" y="5762146"/>
            <a:ext cx="11266098" cy="923330"/>
          </a:xfrm>
          <a:prstGeom prst="rect">
            <a:avLst/>
          </a:prstGeom>
          <a:solidFill>
            <a:schemeClr val="bg2"/>
          </a:solidFill>
        </p:spPr>
        <p:txBody>
          <a:bodyPr wrap="square" rtlCol="0">
            <a:spAutoFit/>
          </a:bodyPr>
          <a:lstStyle/>
          <a:p>
            <a:pPr algn="ctr"/>
            <a:r>
              <a:rPr lang="en-US" altLang="zh-CN" sz="5400" dirty="0" smtClean="0">
                <a:solidFill>
                  <a:srgbClr val="C00000"/>
                </a:solidFill>
                <a:latin typeface="方正超粗黑_GBK" panose="03000509000000000000" pitchFamily="65" charset="-122"/>
                <a:ea typeface="方正超粗黑_GBK" panose="03000509000000000000" pitchFamily="65" charset="-122"/>
              </a:rPr>
              <a:t>HPT</a:t>
            </a:r>
            <a:r>
              <a:rPr lang="zh-CN" altLang="en-US" sz="5400" dirty="0" smtClean="0">
                <a:solidFill>
                  <a:srgbClr val="C00000"/>
                </a:solidFill>
                <a:latin typeface="方正超粗黑_GBK" panose="03000509000000000000" pitchFamily="65" charset="-122"/>
                <a:ea typeface="方正超粗黑_GBK" panose="03000509000000000000" pitchFamily="65" charset="-122"/>
              </a:rPr>
              <a:t>护罩</a:t>
            </a:r>
            <a:r>
              <a:rPr lang="en-US" altLang="zh-CN" sz="5400" dirty="0" smtClean="0">
                <a:solidFill>
                  <a:srgbClr val="C00000"/>
                </a:solidFill>
                <a:latin typeface="方正超粗黑_GBK" panose="03000509000000000000" pitchFamily="65" charset="-122"/>
                <a:ea typeface="方正超粗黑_GBK" panose="03000509000000000000" pitchFamily="65" charset="-122"/>
              </a:rPr>
              <a:t>&amp;</a:t>
            </a:r>
            <a:r>
              <a:rPr lang="zh-CN" altLang="en-US" sz="5400" dirty="0" smtClean="0">
                <a:solidFill>
                  <a:srgbClr val="C00000"/>
                </a:solidFill>
                <a:latin typeface="方正超粗黑_GBK" panose="03000509000000000000" pitchFamily="65" charset="-122"/>
                <a:ea typeface="方正超粗黑_GBK" panose="03000509000000000000" pitchFamily="65" charset="-122"/>
              </a:rPr>
              <a:t>第</a:t>
            </a:r>
            <a:r>
              <a:rPr lang="en-US" altLang="zh-CN" sz="5400" dirty="0" smtClean="0">
                <a:solidFill>
                  <a:srgbClr val="C00000"/>
                </a:solidFill>
                <a:latin typeface="方正超粗黑_GBK" panose="03000509000000000000" pitchFamily="65" charset="-122"/>
                <a:ea typeface="方正超粗黑_GBK" panose="03000509000000000000" pitchFamily="65" charset="-122"/>
              </a:rPr>
              <a:t>1</a:t>
            </a:r>
            <a:r>
              <a:rPr lang="zh-CN" altLang="en-US" sz="5400" dirty="0" smtClean="0">
                <a:solidFill>
                  <a:srgbClr val="C00000"/>
                </a:solidFill>
                <a:latin typeface="方正超粗黑_GBK" panose="03000509000000000000" pitchFamily="65" charset="-122"/>
                <a:ea typeface="方正超粗黑_GBK" panose="03000509000000000000" pitchFamily="65" charset="-122"/>
              </a:rPr>
              <a:t>级</a:t>
            </a:r>
            <a:r>
              <a:rPr lang="en-US" altLang="zh-CN" sz="5400" dirty="0" smtClean="0">
                <a:solidFill>
                  <a:srgbClr val="C00000"/>
                </a:solidFill>
                <a:latin typeface="方正超粗黑_GBK" panose="03000509000000000000" pitchFamily="65" charset="-122"/>
                <a:ea typeface="方正超粗黑_GBK" panose="03000509000000000000" pitchFamily="65" charset="-122"/>
              </a:rPr>
              <a:t>LPT</a:t>
            </a:r>
            <a:r>
              <a:rPr lang="zh-CN" altLang="en-US" sz="5400" dirty="0" smtClean="0">
                <a:solidFill>
                  <a:srgbClr val="C00000"/>
                </a:solidFill>
                <a:latin typeface="方正超粗黑_GBK" panose="03000509000000000000" pitchFamily="65" charset="-122"/>
                <a:ea typeface="方正超粗黑_GBK" panose="03000509000000000000" pitchFamily="65" charset="-122"/>
              </a:rPr>
              <a:t>进口导向器</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19177" y="206300"/>
            <a:ext cx="3390181" cy="2585323"/>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高压涡轮（</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）护罩和第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级低压涡轮（</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）进口导向器（</a:t>
            </a:r>
            <a:r>
              <a:rPr lang="en-US" altLang="zh-CN" dirty="0">
                <a:latin typeface="方正超粗黑_GBK" panose="03000509000000000000" pitchFamily="65" charset="-122"/>
                <a:ea typeface="方正超粗黑_GBK" panose="03000509000000000000" pitchFamily="65" charset="-122"/>
              </a:rPr>
              <a:t>IGV</a:t>
            </a:r>
            <a:r>
              <a:rPr lang="zh-CN" altLang="en-US" dirty="0">
                <a:latin typeface="方正超粗黑_GBK" panose="03000509000000000000" pitchFamily="65" charset="-122"/>
                <a:ea typeface="方正超粗黑_GBK" panose="03000509000000000000" pitchFamily="65" charset="-122"/>
              </a:rPr>
              <a:t>）形成核心机与</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组件的连</a:t>
            </a:r>
            <a:r>
              <a:rPr lang="zh-CN" altLang="en-US" dirty="0" smtClean="0">
                <a:latin typeface="方正超粗黑_GBK" panose="03000509000000000000" pitchFamily="65" charset="-122"/>
                <a:ea typeface="方正超粗黑_GBK" panose="03000509000000000000" pitchFamily="65" charset="-122"/>
              </a:rPr>
              <a:t>接。</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它</a:t>
            </a:r>
            <a:r>
              <a:rPr lang="zh-CN" altLang="en-US" dirty="0">
                <a:latin typeface="方正超粗黑_GBK" panose="03000509000000000000" pitchFamily="65" charset="-122"/>
                <a:ea typeface="方正超粗黑_GBK" panose="03000509000000000000" pitchFamily="65" charset="-122"/>
              </a:rPr>
              <a:t>的前安装边用螺栓连接于燃烧室机匣的内安装表</a:t>
            </a:r>
            <a:r>
              <a:rPr lang="zh-CN" altLang="en-US" dirty="0" smtClean="0">
                <a:latin typeface="方正超粗黑_GBK" panose="03000509000000000000" pitchFamily="65" charset="-122"/>
                <a:ea typeface="方正超粗黑_GBK" panose="03000509000000000000" pitchFamily="65" charset="-122"/>
              </a:rPr>
              <a:t>面</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组</a:t>
            </a:r>
            <a:r>
              <a:rPr lang="zh-CN" altLang="en-US" dirty="0">
                <a:latin typeface="方正超粗黑_GBK" panose="03000509000000000000" pitchFamily="65" charset="-122"/>
                <a:ea typeface="方正超粗黑_GBK" panose="03000509000000000000" pitchFamily="65" charset="-122"/>
              </a:rPr>
              <a:t>件的后安装边用螺栓连接到燃烧室机匣的后安装边和低压涡轮机匣的前安装边之间。</a:t>
            </a:r>
          </a:p>
        </p:txBody>
      </p:sp>
      <p:sp>
        <p:nvSpPr>
          <p:cNvPr id="5" name="文本框 4"/>
          <p:cNvSpPr txBox="1"/>
          <p:nvPr/>
        </p:nvSpPr>
        <p:spPr>
          <a:xfrm>
            <a:off x="1345722" y="3104002"/>
            <a:ext cx="4787660"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二个主要功能</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①</a:t>
            </a:r>
            <a:r>
              <a:rPr lang="en-US" altLang="zh-CN" dirty="0" smtClean="0">
                <a:latin typeface="方正超粗黑_GBK" panose="03000509000000000000" pitchFamily="65" charset="-122"/>
                <a:ea typeface="方正超粗黑_GBK" panose="03000509000000000000" pitchFamily="65" charset="-122"/>
              </a:rPr>
              <a:t>HPTACC</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护罩是</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间隙控制机构的一个部分，在整个飞行过程中，使用</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的引气以保持</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转子叶片的紧密间隙</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②安装：后</a:t>
            </a:r>
            <a:r>
              <a:rPr lang="zh-CN" altLang="en-US" dirty="0">
                <a:latin typeface="方正超粗黑_GBK" panose="03000509000000000000" pitchFamily="65" charset="-122"/>
                <a:ea typeface="方正超粗黑_GBK" panose="03000509000000000000" pitchFamily="65" charset="-122"/>
              </a:rPr>
              <a:t>安装边通过螺栓连接于燃烧室机匣后安装边和</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机匣前安装边之间</a:t>
            </a:r>
          </a:p>
        </p:txBody>
      </p:sp>
    </p:spTree>
    <p:extLst>
      <p:ext uri="{BB962C8B-B14F-4D97-AF65-F5344CB8AC3E}">
        <p14:creationId xmlns:p14="http://schemas.microsoft.com/office/powerpoint/2010/main" val="12439639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172530" y="205526"/>
            <a:ext cx="2536165"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空</a:t>
            </a:r>
            <a:r>
              <a:rPr lang="zh-CN" altLang="en-US" dirty="0" smtClean="0">
                <a:latin typeface="方正超粗黑_GBK" panose="03000509000000000000" pitchFamily="65" charset="-122"/>
                <a:ea typeface="方正超粗黑_GBK" panose="03000509000000000000" pitchFamily="65" charset="-122"/>
              </a:rPr>
              <a:t>气喷射总</a:t>
            </a:r>
            <a:r>
              <a:rPr lang="zh-CN" altLang="en-US" dirty="0">
                <a:latin typeface="方正超粗黑_GBK" panose="03000509000000000000" pitchFamily="65" charset="-122"/>
                <a:ea typeface="方正超粗黑_GBK" panose="03000509000000000000" pitchFamily="65" charset="-122"/>
              </a:rPr>
              <a:t>管循环高压压气机第</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级和第</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级引</a:t>
            </a:r>
            <a:r>
              <a:rPr lang="zh-CN" altLang="en-US" dirty="0" smtClean="0">
                <a:latin typeface="方正超粗黑_GBK" panose="03000509000000000000" pitchFamily="65" charset="-122"/>
                <a:ea typeface="方正超粗黑_GBK" panose="03000509000000000000" pitchFamily="65" charset="-122"/>
              </a:rPr>
              <a:t>气，用</a:t>
            </a:r>
            <a:r>
              <a:rPr lang="zh-CN" altLang="en-US" dirty="0">
                <a:latin typeface="方正超粗黑_GBK" panose="03000509000000000000" pitchFamily="65" charset="-122"/>
                <a:ea typeface="方正超粗黑_GBK" panose="03000509000000000000" pitchFamily="65" charset="-122"/>
              </a:rPr>
              <a:t>于高压涡轮间隙控制和低压涡轮进口导向器的冷却。</a:t>
            </a:r>
          </a:p>
        </p:txBody>
      </p:sp>
      <p:sp>
        <p:nvSpPr>
          <p:cNvPr id="4" name="文本框 3"/>
          <p:cNvSpPr txBox="1"/>
          <p:nvPr/>
        </p:nvSpPr>
        <p:spPr>
          <a:xfrm>
            <a:off x="112145" y="2498171"/>
            <a:ext cx="1951170" cy="286232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护罩</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导向器支架形成</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护罩和第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导向器组件的</a:t>
            </a:r>
            <a:r>
              <a:rPr lang="zh-CN" altLang="en-US" dirty="0">
                <a:solidFill>
                  <a:srgbClr val="FF0000"/>
                </a:solidFill>
                <a:latin typeface="方正超粗黑_GBK" panose="03000509000000000000" pitchFamily="65" charset="-122"/>
                <a:ea typeface="方正超粗黑_GBK" panose="03000509000000000000" pitchFamily="65" charset="-122"/>
              </a:rPr>
              <a:t>外壳</a:t>
            </a:r>
            <a:r>
              <a:rPr lang="zh-CN" altLang="en-US" dirty="0">
                <a:latin typeface="方正超粗黑_GBK" panose="03000509000000000000" pitchFamily="65" charset="-122"/>
                <a:ea typeface="方正超粗黑_GBK" panose="03000509000000000000" pitchFamily="65" charset="-122"/>
              </a:rPr>
              <a:t>。其外表面提供安放喷射管的空间，也可以支撑</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护罩和</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导向器叶片组件外平台。</a:t>
            </a:r>
          </a:p>
        </p:txBody>
      </p:sp>
    </p:spTree>
    <p:extLst>
      <p:ext uri="{BB962C8B-B14F-4D97-AF65-F5344CB8AC3E}">
        <p14:creationId xmlns:p14="http://schemas.microsoft.com/office/powerpoint/2010/main" val="213504790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护罩吊架和护罩</a:t>
            </a:r>
            <a:endParaRPr lang="zh-CN" altLang="en-US" dirty="0"/>
          </a:p>
        </p:txBody>
      </p:sp>
      <p:sp>
        <p:nvSpPr>
          <p:cNvPr id="3" name="内容占位符 2"/>
          <p:cNvSpPr>
            <a:spLocks noGrp="1"/>
          </p:cNvSpPr>
          <p:nvPr>
            <p:ph idx="1"/>
          </p:nvPr>
        </p:nvSpPr>
        <p:spPr/>
        <p:txBody>
          <a:bodyPr/>
          <a:lstStyle/>
          <a:p>
            <a:r>
              <a:rPr lang="zh-CN" altLang="en-US" dirty="0"/>
              <a:t>护罩吊架用于安装</a:t>
            </a:r>
            <a:r>
              <a:rPr lang="en-US" altLang="zh-CN" dirty="0"/>
              <a:t>HPT</a:t>
            </a:r>
            <a:r>
              <a:rPr lang="zh-CN" altLang="en-US" dirty="0"/>
              <a:t>护罩。它也可以提供叶片组和护罩</a:t>
            </a:r>
            <a:r>
              <a:rPr lang="en-US" altLang="zh-CN" dirty="0"/>
              <a:t>/</a:t>
            </a:r>
            <a:r>
              <a:rPr lang="zh-CN" altLang="en-US" dirty="0"/>
              <a:t>导向器支架之间的冷却空间。共有</a:t>
            </a:r>
            <a:r>
              <a:rPr lang="en-US" altLang="zh-CN" dirty="0"/>
              <a:t>14</a:t>
            </a:r>
            <a:r>
              <a:rPr lang="zh-CN" altLang="en-US" dirty="0"/>
              <a:t>个吊架，每一个吊架可以安装</a:t>
            </a:r>
            <a:r>
              <a:rPr lang="en-US" altLang="zh-CN" dirty="0"/>
              <a:t>3</a:t>
            </a:r>
            <a:r>
              <a:rPr lang="zh-CN" altLang="en-US" dirty="0"/>
              <a:t>个护罩</a:t>
            </a:r>
            <a:r>
              <a:rPr lang="zh-CN" altLang="en-US" dirty="0" smtClean="0"/>
              <a:t>。</a:t>
            </a:r>
            <a:endParaRPr lang="en-US" altLang="zh-CN" dirty="0" smtClean="0"/>
          </a:p>
          <a:p>
            <a:r>
              <a:rPr lang="zh-CN" altLang="en-US" dirty="0" smtClean="0"/>
              <a:t>高</a:t>
            </a:r>
            <a:r>
              <a:rPr lang="zh-CN" altLang="en-US" dirty="0"/>
              <a:t>压涡轮护罩有一个光滑的耐磨表面，可承受</a:t>
            </a:r>
            <a:r>
              <a:rPr lang="en-US" altLang="zh-CN" dirty="0"/>
              <a:t>HPT</a:t>
            </a:r>
            <a:r>
              <a:rPr lang="zh-CN" altLang="en-US" dirty="0"/>
              <a:t>叶片尖端的摩擦，防止高温燃气的侵蚀。护罩由（</a:t>
            </a:r>
            <a:r>
              <a:rPr lang="en-US" altLang="zh-CN" dirty="0"/>
              <a:t>Rene N5</a:t>
            </a:r>
            <a:r>
              <a:rPr lang="zh-CN" altLang="en-US" dirty="0"/>
              <a:t>）材料制成。共有</a:t>
            </a:r>
            <a:r>
              <a:rPr lang="en-US" altLang="zh-CN" dirty="0"/>
              <a:t>42</a:t>
            </a:r>
            <a:r>
              <a:rPr lang="zh-CN" altLang="en-US" dirty="0"/>
              <a:t>个单个更换的护罩，由</a:t>
            </a:r>
            <a:r>
              <a:rPr lang="en-US" altLang="zh-CN" dirty="0"/>
              <a:t>C</a:t>
            </a:r>
            <a:r>
              <a:rPr lang="zh-CN" altLang="en-US" dirty="0"/>
              <a:t>形夹固定在吊架的槽内。</a:t>
            </a:r>
          </a:p>
          <a:p>
            <a:endParaRPr lang="zh-CN" altLang="en-US" dirty="0"/>
          </a:p>
        </p:txBody>
      </p:sp>
    </p:spTree>
    <p:extLst>
      <p:ext uri="{BB962C8B-B14F-4D97-AF65-F5344CB8AC3E}">
        <p14:creationId xmlns:p14="http://schemas.microsoft.com/office/powerpoint/2010/main" val="20091827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41538" y="0"/>
            <a:ext cx="7939105" cy="6858000"/>
          </a:xfrm>
          <a:prstGeom prst="rect">
            <a:avLst/>
          </a:prstGeom>
        </p:spPr>
      </p:pic>
      <p:sp>
        <p:nvSpPr>
          <p:cNvPr id="5" name="文本框 4"/>
          <p:cNvSpPr txBox="1"/>
          <p:nvPr/>
        </p:nvSpPr>
        <p:spPr>
          <a:xfrm>
            <a:off x="8643668" y="189618"/>
            <a:ext cx="3036498" cy="397031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第１级</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进口导向器将来自</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转子的高速燃气引导到第１级低压涡轮转子叶片</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组</a:t>
            </a:r>
            <a:r>
              <a:rPr lang="zh-CN" altLang="en-US" dirty="0">
                <a:latin typeface="方正超粗黑_GBK" panose="03000509000000000000" pitchFamily="65" charset="-122"/>
                <a:ea typeface="方正超粗黑_GBK" panose="03000509000000000000" pitchFamily="65" charset="-122"/>
              </a:rPr>
              <a:t>件共有</a:t>
            </a:r>
            <a:r>
              <a:rPr lang="en-US" altLang="zh-CN" dirty="0">
                <a:solidFill>
                  <a:srgbClr val="FF0000"/>
                </a:solidFill>
                <a:latin typeface="方正超粗黑_GBK" panose="03000509000000000000" pitchFamily="65" charset="-122"/>
                <a:ea typeface="方正超粗黑_GBK" panose="03000509000000000000" pitchFamily="65" charset="-122"/>
              </a:rPr>
              <a:t>24</a:t>
            </a:r>
            <a:r>
              <a:rPr lang="zh-CN" altLang="en-US" dirty="0">
                <a:solidFill>
                  <a:srgbClr val="FF0000"/>
                </a:solidFill>
                <a:latin typeface="方正超粗黑_GBK" panose="03000509000000000000" pitchFamily="65" charset="-122"/>
                <a:ea typeface="方正超粗黑_GBK" panose="03000509000000000000" pitchFamily="65" charset="-122"/>
              </a:rPr>
              <a:t>个叶片组</a:t>
            </a:r>
            <a:r>
              <a:rPr lang="zh-CN" altLang="en-US" dirty="0">
                <a:latin typeface="方正超粗黑_GBK" panose="03000509000000000000" pitchFamily="65" charset="-122"/>
                <a:ea typeface="方正超粗黑_GBK" panose="03000509000000000000" pitchFamily="65" charset="-122"/>
              </a:rPr>
              <a:t>，每个叶片组有</a:t>
            </a:r>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个</a:t>
            </a:r>
            <a:r>
              <a:rPr lang="zh-CN" altLang="en-US" dirty="0">
                <a:latin typeface="方正超粗黑_GBK" panose="03000509000000000000" pitchFamily="65" charset="-122"/>
                <a:ea typeface="方正超粗黑_GBK" panose="03000509000000000000" pitchFamily="65" charset="-122"/>
              </a:rPr>
              <a:t>静子叶片</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叶</a:t>
            </a:r>
            <a:r>
              <a:rPr lang="zh-CN" altLang="en-US" dirty="0">
                <a:latin typeface="方正超粗黑_GBK" panose="03000509000000000000" pitchFamily="65" charset="-122"/>
                <a:ea typeface="方正超粗黑_GBK" panose="03000509000000000000" pitchFamily="65" charset="-122"/>
              </a:rPr>
              <a:t>片组</a:t>
            </a:r>
            <a:r>
              <a:rPr lang="zh-CN" altLang="en-US" dirty="0">
                <a:solidFill>
                  <a:srgbClr val="FF0000"/>
                </a:solidFill>
                <a:latin typeface="方正超粗黑_GBK" panose="03000509000000000000" pitchFamily="65" charset="-122"/>
                <a:ea typeface="方正超粗黑_GBK" panose="03000509000000000000" pitchFamily="65" charset="-122"/>
              </a:rPr>
              <a:t>内、外定位凸缘</a:t>
            </a:r>
            <a:r>
              <a:rPr lang="zh-CN" altLang="en-US" dirty="0">
                <a:latin typeface="方正超粗黑_GBK" panose="03000509000000000000" pitchFamily="65" charset="-122"/>
                <a:ea typeface="方正超粗黑_GBK" panose="03000509000000000000" pitchFamily="65" charset="-122"/>
              </a:rPr>
              <a:t>可以机械锁定到护罩</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导向器支架</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前</a:t>
            </a:r>
            <a:r>
              <a:rPr lang="zh-CN" altLang="en-US" dirty="0">
                <a:latin typeface="方正超粗黑_GBK" panose="03000509000000000000" pitchFamily="65" charset="-122"/>
                <a:ea typeface="方正超粗黑_GBK" panose="03000509000000000000" pitchFamily="65" charset="-122"/>
              </a:rPr>
              <a:t>凸缘可以防止</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护罩固定夹的轴向运动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内</a:t>
            </a:r>
            <a:r>
              <a:rPr lang="zh-CN" altLang="en-US" dirty="0">
                <a:latin typeface="方正超粗黑_GBK" panose="03000509000000000000" pitchFamily="65" charset="-122"/>
                <a:ea typeface="方正超粗黑_GBK" panose="03000509000000000000" pitchFamily="65" charset="-122"/>
              </a:rPr>
              <a:t>空气封严和静子空气封严件由螺栓连接在一起，并且定位在</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导向器的内平台上。</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第４级引气可以对导向器叶片进行冷却。</a:t>
            </a:r>
          </a:p>
        </p:txBody>
      </p:sp>
      <p:pic>
        <p:nvPicPr>
          <p:cNvPr id="38" name="图片 37"/>
          <p:cNvPicPr>
            <a:picLocks noChangeAspect="1"/>
          </p:cNvPicPr>
          <p:nvPr/>
        </p:nvPicPr>
        <p:blipFill>
          <a:blip r:embed="rId3"/>
          <a:stretch>
            <a:fillRect/>
          </a:stretch>
        </p:blipFill>
        <p:spPr>
          <a:xfrm>
            <a:off x="241538" y="2110687"/>
            <a:ext cx="4244196" cy="4600206"/>
          </a:xfrm>
          <a:prstGeom prst="rect">
            <a:avLst/>
          </a:prstGeom>
        </p:spPr>
      </p:pic>
      <p:sp>
        <p:nvSpPr>
          <p:cNvPr id="39" name="文本框 38"/>
          <p:cNvSpPr txBox="1"/>
          <p:nvPr/>
        </p:nvSpPr>
        <p:spPr>
          <a:xfrm>
            <a:off x="362311" y="1059542"/>
            <a:ext cx="1337093"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外定位凸缘</a:t>
            </a:r>
            <a:endParaRPr lang="zh-CN" altLang="en-US" dirty="0">
              <a:latin typeface="方正超粗黑_GBK" panose="03000509000000000000" pitchFamily="65" charset="-122"/>
              <a:ea typeface="方正超粗黑_GBK" panose="03000509000000000000" pitchFamily="65" charset="-122"/>
            </a:endParaRPr>
          </a:p>
        </p:txBody>
      </p:sp>
      <p:sp>
        <p:nvSpPr>
          <p:cNvPr id="40" name="文本框 39"/>
          <p:cNvSpPr txBox="1"/>
          <p:nvPr/>
        </p:nvSpPr>
        <p:spPr>
          <a:xfrm>
            <a:off x="2363636" y="1168174"/>
            <a:ext cx="1337093"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内定位凸缘</a:t>
            </a:r>
            <a:endParaRPr lang="zh-CN" altLang="en-US" dirty="0">
              <a:latin typeface="方正超粗黑_GBK" panose="03000509000000000000" pitchFamily="65" charset="-122"/>
              <a:ea typeface="方正超粗黑_GBK" panose="03000509000000000000" pitchFamily="65" charset="-122"/>
            </a:endParaRPr>
          </a:p>
        </p:txBody>
      </p:sp>
      <p:sp>
        <p:nvSpPr>
          <p:cNvPr id="41" name="文本框 40"/>
          <p:cNvSpPr txBox="1"/>
          <p:nvPr/>
        </p:nvSpPr>
        <p:spPr>
          <a:xfrm>
            <a:off x="4827990" y="5084566"/>
            <a:ext cx="882697"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前凸缘</a:t>
            </a:r>
            <a:endParaRPr lang="zh-CN" altLang="en-US" dirty="0">
              <a:latin typeface="方正超粗黑_GBK" panose="03000509000000000000" pitchFamily="65" charset="-122"/>
              <a:ea typeface="方正超粗黑_GBK" panose="03000509000000000000" pitchFamily="65" charset="-122"/>
            </a:endParaRPr>
          </a:p>
        </p:txBody>
      </p:sp>
      <p:cxnSp>
        <p:nvCxnSpPr>
          <p:cNvPr id="43" name="直接箭头连接符 42"/>
          <p:cNvCxnSpPr>
            <a:stCxn id="39" idx="2"/>
          </p:cNvCxnSpPr>
          <p:nvPr/>
        </p:nvCxnSpPr>
        <p:spPr>
          <a:xfrm>
            <a:off x="1030858" y="1428874"/>
            <a:ext cx="1444923" cy="1495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149396" y="1537506"/>
            <a:ext cx="781337" cy="2292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1" idx="1"/>
          </p:cNvCxnSpPr>
          <p:nvPr/>
        </p:nvCxnSpPr>
        <p:spPr>
          <a:xfrm flipH="1" flipV="1">
            <a:off x="3932567" y="4421486"/>
            <a:ext cx="895423" cy="847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图片 48"/>
          <p:cNvPicPr>
            <a:picLocks noChangeAspect="1"/>
          </p:cNvPicPr>
          <p:nvPr/>
        </p:nvPicPr>
        <p:blipFill rotWithShape="1">
          <a:blip r:embed="rId4" cstate="print">
            <a:extLst>
              <a:ext uri="{28A0092B-C50C-407E-A947-70E740481C1C}">
                <a14:useLocalDpi xmlns:a14="http://schemas.microsoft.com/office/drawing/2010/main" val="0"/>
              </a:ext>
            </a:extLst>
          </a:blip>
          <a:srcRect l="6712" t="3396" r="4874" b="9685"/>
          <a:stretch/>
        </p:blipFill>
        <p:spPr>
          <a:xfrm>
            <a:off x="8300559" y="4159936"/>
            <a:ext cx="3722715" cy="2587923"/>
          </a:xfrm>
          <a:prstGeom prst="rect">
            <a:avLst/>
          </a:prstGeom>
        </p:spPr>
      </p:pic>
      <p:sp>
        <p:nvSpPr>
          <p:cNvPr id="50" name="文本框 49"/>
          <p:cNvSpPr txBox="1"/>
          <p:nvPr/>
        </p:nvSpPr>
        <p:spPr>
          <a:xfrm>
            <a:off x="241538" y="60178"/>
            <a:ext cx="3907766"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导向器叶片</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0849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249535" y="313498"/>
            <a:ext cx="5081590" cy="830997"/>
          </a:xfrm>
          <a:prstGeom prst="rect">
            <a:avLst/>
          </a:prstGeom>
          <a:solidFill>
            <a:schemeClr val="bg2"/>
          </a:solidFill>
        </p:spPr>
        <p:txBody>
          <a:bodyPr wrap="square" rtlCol="0">
            <a:spAutoFit/>
          </a:bodyPr>
          <a:lstStyle/>
          <a:p>
            <a:r>
              <a:rPr lang="zh-CN" altLang="en-US" sz="2400" dirty="0">
                <a:latin typeface="方正超粗黑_GBK" panose="03000509000000000000" pitchFamily="65" charset="-122"/>
                <a:ea typeface="方正超粗黑_GBK" panose="03000509000000000000" pitchFamily="65" charset="-122"/>
              </a:rPr>
              <a:t>后整流锥可以使气流平滑的流入发动机，并且阻止风扇挡圈的转动</a:t>
            </a:r>
            <a:r>
              <a:rPr lang="zh-CN" altLang="en-US" sz="2400" dirty="0" smtClean="0">
                <a:latin typeface="方正超粗黑_GBK" panose="03000509000000000000" pitchFamily="65" charset="-122"/>
                <a:ea typeface="方正超粗黑_GBK" panose="03000509000000000000" pitchFamily="65" charset="-122"/>
              </a:rPr>
              <a:t>。</a:t>
            </a:r>
            <a:endParaRPr lang="zh-CN" altLang="en-US" sz="2400" dirty="0">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8694796" y="4255770"/>
            <a:ext cx="3149272" cy="1200329"/>
          </a:xfrm>
          <a:prstGeom prst="rect">
            <a:avLst/>
          </a:prstGeom>
          <a:solidFill>
            <a:schemeClr val="bg2"/>
          </a:solidFill>
        </p:spPr>
        <p:txBody>
          <a:bodyPr wrap="square" rtlCol="0">
            <a:spAutoFit/>
          </a:bodyPr>
          <a:lstStyle/>
          <a:p>
            <a:r>
              <a:rPr lang="zh-CN" altLang="en-US" sz="2400" dirty="0" smtClean="0">
                <a:solidFill>
                  <a:srgbClr val="FF0000"/>
                </a:solidFill>
                <a:latin typeface="方正超粗黑_GBK" panose="03000509000000000000" pitchFamily="65" charset="-122"/>
                <a:ea typeface="方正超粗黑_GBK" panose="03000509000000000000" pitchFamily="65" charset="-122"/>
              </a:rPr>
              <a:t>平</a:t>
            </a:r>
            <a:r>
              <a:rPr lang="zh-CN" altLang="en-US" sz="2400" dirty="0">
                <a:solidFill>
                  <a:srgbClr val="FF0000"/>
                </a:solidFill>
                <a:latin typeface="方正超粗黑_GBK" panose="03000509000000000000" pitchFamily="65" charset="-122"/>
                <a:ea typeface="方正超粗黑_GBK" panose="03000509000000000000" pitchFamily="65" charset="-122"/>
              </a:rPr>
              <a:t>衡螺钉</a:t>
            </a:r>
            <a:r>
              <a:rPr lang="zh-CN" altLang="en-US" sz="2400" dirty="0">
                <a:latin typeface="方正超粗黑_GBK" panose="03000509000000000000" pitchFamily="65" charset="-122"/>
                <a:ea typeface="方正超粗黑_GBK" panose="03000509000000000000" pitchFamily="65" charset="-122"/>
              </a:rPr>
              <a:t>可用于风扇配平和静平衡调整</a:t>
            </a:r>
            <a:r>
              <a:rPr lang="zh-CN" altLang="en-US" sz="2400" dirty="0" smtClean="0">
                <a:latin typeface="方正超粗黑_GBK" panose="03000509000000000000" pitchFamily="65" charset="-122"/>
                <a:ea typeface="方正超粗黑_GBK" panose="03000509000000000000" pitchFamily="65" charset="-122"/>
              </a:rPr>
              <a:t>。航线维护适用。</a:t>
            </a:r>
            <a:endParaRPr lang="zh-CN" altLang="en-US" sz="2400" dirty="0">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9759843" y="498163"/>
            <a:ext cx="1911697" cy="461665"/>
          </a:xfrm>
          <a:prstGeom prst="rect">
            <a:avLst/>
          </a:prstGeom>
          <a:solidFill>
            <a:schemeClr val="bg2"/>
          </a:solidFill>
        </p:spPr>
        <p:txBody>
          <a:bodyPr wrap="square" rtlCol="0">
            <a:spAutoFit/>
          </a:bodyPr>
          <a:lstStyle/>
          <a:p>
            <a:r>
              <a:rPr lang="en-US" altLang="zh-CN" sz="2400" dirty="0">
                <a:latin typeface="方正超粗黑_GBK" panose="03000509000000000000" pitchFamily="65" charset="-122"/>
                <a:ea typeface="方正超粗黑_GBK" panose="03000509000000000000" pitchFamily="65" charset="-122"/>
              </a:rPr>
              <a:t>12</a:t>
            </a:r>
            <a:r>
              <a:rPr lang="zh-CN" altLang="en-US" sz="2400" dirty="0">
                <a:latin typeface="方正超粗黑_GBK" panose="03000509000000000000" pitchFamily="65" charset="-122"/>
                <a:ea typeface="方正超粗黑_GBK" panose="03000509000000000000" pitchFamily="65" charset="-122"/>
              </a:rPr>
              <a:t>个螺栓孔</a:t>
            </a:r>
          </a:p>
        </p:txBody>
      </p:sp>
      <p:cxnSp>
        <p:nvCxnSpPr>
          <p:cNvPr id="7" name="直接箭头连接符 6"/>
          <p:cNvCxnSpPr/>
          <p:nvPr/>
        </p:nvCxnSpPr>
        <p:spPr>
          <a:xfrm flipH="1">
            <a:off x="8307238" y="1017917"/>
            <a:ext cx="2398143" cy="176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15029" y="4549068"/>
            <a:ext cx="5978738" cy="1323439"/>
          </a:xfrm>
          <a:prstGeom prst="rect">
            <a:avLst/>
          </a:prstGeom>
          <a:solidFill>
            <a:schemeClr val="bg2"/>
          </a:solidFill>
        </p:spPr>
        <p:txBody>
          <a:bodyPr wrap="square" rtlCol="0">
            <a:spAutoFit/>
          </a:bodyPr>
          <a:lstStyle/>
          <a:p>
            <a:r>
              <a:rPr lang="zh-CN" altLang="en-US" sz="2000" dirty="0">
                <a:solidFill>
                  <a:schemeClr val="accent1">
                    <a:lumMod val="50000"/>
                  </a:schemeClr>
                </a:solidFill>
                <a:latin typeface="方正超粗黑_GBK" panose="03000509000000000000" pitchFamily="65" charset="-122"/>
                <a:ea typeface="方正超粗黑_GBK" panose="03000509000000000000" pitchFamily="65" charset="-122"/>
              </a:rPr>
              <a:t>后整流锥前、后安装边都有一个偏置孔，以确保安装正确，可以通过识别标记定位。后整流锥的前安装边，识别标记在偏心孔的附近，另一个识别标记位于后锥的外缘，正对一号风扇叶片。</a:t>
            </a:r>
          </a:p>
        </p:txBody>
      </p:sp>
    </p:spTree>
    <p:extLst>
      <p:ext uri="{BB962C8B-B14F-4D97-AF65-F5344CB8AC3E}">
        <p14:creationId xmlns:p14="http://schemas.microsoft.com/office/powerpoint/2010/main" val="1121323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2861093" y="5934670"/>
            <a:ext cx="6469814"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低压涡轮主单元体</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425609" y="1362193"/>
            <a:ext cx="4405184" cy="286232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低压涡轮主单元体的功</a:t>
            </a:r>
            <a:r>
              <a:rPr lang="zh-CN" altLang="en-US" dirty="0" smtClean="0">
                <a:latin typeface="方正超粗黑_GBK" panose="03000509000000000000" pitchFamily="65" charset="-122"/>
                <a:ea typeface="方正超粗黑_GBK" panose="03000509000000000000" pitchFamily="65" charset="-122"/>
              </a:rPr>
              <a:t>能：</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）将来自</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的燃气的压力和速度转换成机械能以驱动风扇和增压器；</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）提供高压和低压转子的后部支撑；</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）提供发动机的后部安装</a:t>
            </a:r>
          </a:p>
          <a:p>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低</a:t>
            </a:r>
            <a:r>
              <a:rPr lang="zh-CN" altLang="en-US" dirty="0">
                <a:latin typeface="方正超粗黑_GBK" panose="03000509000000000000" pitchFamily="65" charset="-122"/>
                <a:ea typeface="方正超粗黑_GBK" panose="03000509000000000000" pitchFamily="65" charset="-122"/>
              </a:rPr>
              <a:t>压涡轮主单元</a:t>
            </a:r>
            <a:r>
              <a:rPr lang="zh-CN" altLang="en-US" dirty="0" smtClean="0">
                <a:latin typeface="方正超粗黑_GBK" panose="03000509000000000000" pitchFamily="65" charset="-122"/>
                <a:ea typeface="方正超粗黑_GBK" panose="03000509000000000000" pitchFamily="65" charset="-122"/>
              </a:rPr>
              <a:t>体位于</a:t>
            </a:r>
            <a:r>
              <a:rPr lang="zh-CN" altLang="en-US" dirty="0">
                <a:latin typeface="方正超粗黑_GBK" panose="03000509000000000000" pitchFamily="65" charset="-122"/>
                <a:ea typeface="方正超粗黑_GBK" panose="03000509000000000000" pitchFamily="65" charset="-122"/>
              </a:rPr>
              <a:t>发动机后部</a:t>
            </a:r>
            <a:r>
              <a:rPr lang="zh-CN" altLang="en-US" dirty="0" smtClean="0">
                <a:latin typeface="方正超粗黑_GBK" panose="03000509000000000000" pitchFamily="65" charset="-122"/>
                <a:ea typeface="方正超粗黑_GBK" panose="03000509000000000000" pitchFamily="65" charset="-122"/>
              </a:rPr>
              <a:t>，包</a:t>
            </a:r>
            <a:r>
              <a:rPr lang="zh-CN" altLang="en-US" dirty="0">
                <a:latin typeface="方正超粗黑_GBK" panose="03000509000000000000" pitchFamily="65" charset="-122"/>
                <a:ea typeface="方正超粗黑_GBK" panose="03000509000000000000" pitchFamily="65" charset="-122"/>
              </a:rPr>
              <a:t>括：</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）低压涡轮转子</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静子组件；</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）低压涡轮轴组件；</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）低压涡轮框架组件。</a:t>
            </a:r>
          </a:p>
        </p:txBody>
      </p:sp>
    </p:spTree>
    <p:extLst>
      <p:ext uri="{BB962C8B-B14F-4D97-AF65-F5344CB8AC3E}">
        <p14:creationId xmlns:p14="http://schemas.microsoft.com/office/powerpoint/2010/main" val="51037152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8224" cy="6858000"/>
          </a:xfrm>
          <a:prstGeom prst="rect">
            <a:avLst/>
          </a:prstGeom>
        </p:spPr>
      </p:pic>
      <p:sp>
        <p:nvSpPr>
          <p:cNvPr id="3" name="文本框 2"/>
          <p:cNvSpPr txBox="1"/>
          <p:nvPr/>
        </p:nvSpPr>
        <p:spPr>
          <a:xfrm>
            <a:off x="7525149" y="1983294"/>
            <a:ext cx="3740950" cy="286232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低压涡轮（</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）转子组件包含在</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机匣内，共有四级，主要部件包括</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①</a:t>
            </a:r>
            <a:r>
              <a:rPr lang="zh-CN" altLang="en-US" dirty="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1-4</a:t>
            </a:r>
            <a:r>
              <a:rPr lang="zh-CN" altLang="en-US" dirty="0">
                <a:latin typeface="方正超粗黑_GBK" panose="03000509000000000000" pitchFamily="65" charset="-122"/>
                <a:ea typeface="方正超粗黑_GBK" panose="03000509000000000000" pitchFamily="65" charset="-122"/>
              </a:rPr>
              <a:t>级盘</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②</a:t>
            </a:r>
            <a:r>
              <a:rPr lang="zh-CN" altLang="en-US" dirty="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1-4</a:t>
            </a:r>
            <a:r>
              <a:rPr lang="zh-CN" altLang="en-US" dirty="0">
                <a:latin typeface="方正超粗黑_GBK" panose="03000509000000000000" pitchFamily="65" charset="-122"/>
                <a:ea typeface="方正超粗黑_GBK" panose="03000509000000000000" pitchFamily="65" charset="-122"/>
              </a:rPr>
              <a:t>级转子叶片</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③</a:t>
            </a:r>
            <a:r>
              <a:rPr lang="zh-CN" altLang="en-US" dirty="0">
                <a:latin typeface="方正超粗黑_GBK" panose="03000509000000000000" pitchFamily="65" charset="-122"/>
                <a:ea typeface="方正超粗黑_GBK" panose="03000509000000000000" pitchFamily="65" charset="-122"/>
              </a:rPr>
              <a:t>转子支架</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endParaRPr lang="en-US" altLang="zh-CN"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低压涡轮（</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）静子组件包括：</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机匣，冷却空气管和第</a:t>
            </a:r>
            <a:r>
              <a:rPr lang="en-US" altLang="zh-CN" dirty="0" smtClean="0">
                <a:latin typeface="方正超粗黑_GBK" panose="03000509000000000000" pitchFamily="65" charset="-122"/>
                <a:ea typeface="方正超粗黑_GBK" panose="03000509000000000000" pitchFamily="65" charset="-122"/>
              </a:rPr>
              <a:t>2-4</a:t>
            </a:r>
            <a:r>
              <a:rPr lang="zh-CN" altLang="en-US" dirty="0">
                <a:latin typeface="方正超粗黑_GBK" panose="03000509000000000000" pitchFamily="65" charset="-122"/>
                <a:ea typeface="方正超粗黑_GBK" panose="03000509000000000000" pitchFamily="65" charset="-122"/>
              </a:rPr>
              <a:t>级进口导向器组件。</a:t>
            </a:r>
          </a:p>
        </p:txBody>
      </p:sp>
    </p:spTree>
    <p:extLst>
      <p:ext uri="{BB962C8B-B14F-4D97-AF65-F5344CB8AC3E}">
        <p14:creationId xmlns:p14="http://schemas.microsoft.com/office/powerpoint/2010/main" val="261637318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8224" cy="6858000"/>
          </a:xfrm>
          <a:prstGeom prst="rect">
            <a:avLst/>
          </a:prstGeom>
        </p:spPr>
      </p:pic>
      <p:sp>
        <p:nvSpPr>
          <p:cNvPr id="3" name="文本框 2"/>
          <p:cNvSpPr txBox="1"/>
          <p:nvPr/>
        </p:nvSpPr>
        <p:spPr>
          <a:xfrm>
            <a:off x="8850702" y="275264"/>
            <a:ext cx="2915727" cy="563231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1-4</a:t>
            </a:r>
            <a:r>
              <a:rPr lang="zh-CN" altLang="en-US" dirty="0">
                <a:latin typeface="方正超粗黑_GBK" panose="03000509000000000000" pitchFamily="65" charset="-122"/>
                <a:ea typeface="方正超粗黑_GBK" panose="03000509000000000000" pitchFamily="65" charset="-122"/>
              </a:rPr>
              <a:t>级转子叶片</a:t>
            </a:r>
          </a:p>
          <a:p>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转子叶片都带有叶冠，由</a:t>
            </a:r>
            <a:r>
              <a:rPr lang="zh-CN" altLang="en-US" dirty="0">
                <a:solidFill>
                  <a:srgbClr val="FF0000"/>
                </a:solidFill>
                <a:latin typeface="方正超粗黑_GBK" panose="03000509000000000000" pitchFamily="65" charset="-122"/>
                <a:ea typeface="方正超粗黑_GBK" panose="03000509000000000000" pitchFamily="65" charset="-122"/>
              </a:rPr>
              <a:t>镍合金</a:t>
            </a:r>
            <a:r>
              <a:rPr lang="zh-CN" altLang="en-US" dirty="0">
                <a:latin typeface="方正超粗黑_GBK" panose="03000509000000000000" pitchFamily="65" charset="-122"/>
                <a:ea typeface="方正超粗黑_GBK" panose="03000509000000000000" pitchFamily="65" charset="-122"/>
              </a:rPr>
              <a:t>制成。第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级转子有</a:t>
            </a:r>
            <a:r>
              <a:rPr lang="en-US" altLang="zh-CN" dirty="0">
                <a:latin typeface="方正超粗黑_GBK" panose="03000509000000000000" pitchFamily="65" charset="-122"/>
                <a:ea typeface="方正超粗黑_GBK" panose="03000509000000000000" pitchFamily="65" charset="-122"/>
              </a:rPr>
              <a:t>162</a:t>
            </a:r>
            <a:r>
              <a:rPr lang="zh-CN" altLang="en-US" dirty="0">
                <a:latin typeface="方正超粗黑_GBK" panose="03000509000000000000" pitchFamily="65" charset="-122"/>
                <a:ea typeface="方正超粗黑_GBK" panose="03000509000000000000" pitchFamily="65" charset="-122"/>
              </a:rPr>
              <a:t>个叶片；第</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级和</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级转子各有</a:t>
            </a:r>
            <a:r>
              <a:rPr lang="en-US" altLang="zh-CN" dirty="0">
                <a:latin typeface="方正超粗黑_GBK" panose="03000509000000000000" pitchFamily="65" charset="-122"/>
                <a:ea typeface="方正超粗黑_GBK" panose="03000509000000000000" pitchFamily="65" charset="-122"/>
              </a:rPr>
              <a:t>150</a:t>
            </a:r>
            <a:r>
              <a:rPr lang="zh-CN" altLang="en-US" dirty="0">
                <a:latin typeface="方正超粗黑_GBK" panose="03000509000000000000" pitchFamily="65" charset="-122"/>
                <a:ea typeface="方正超粗黑_GBK" panose="03000509000000000000" pitchFamily="65" charset="-122"/>
              </a:rPr>
              <a:t>个叶片；第</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级转子有</a:t>
            </a:r>
            <a:r>
              <a:rPr lang="en-US" altLang="zh-CN" dirty="0">
                <a:latin typeface="方正超粗黑_GBK" panose="03000509000000000000" pitchFamily="65" charset="-122"/>
                <a:ea typeface="方正超粗黑_GBK" panose="03000509000000000000" pitchFamily="65" charset="-122"/>
              </a:rPr>
              <a:t>134</a:t>
            </a:r>
            <a:r>
              <a:rPr lang="zh-CN" altLang="en-US" dirty="0">
                <a:latin typeface="方正超粗黑_GBK" panose="03000509000000000000" pitchFamily="65" charset="-122"/>
                <a:ea typeface="方正超粗黑_GBK" panose="03000509000000000000" pitchFamily="65" charset="-122"/>
              </a:rPr>
              <a:t>个叶片。每一个叶片都有燕尾形的叶根，可以装入涡轮盘外缘的燕尾槽内。</a:t>
            </a:r>
          </a:p>
          <a:p>
            <a:endParaRPr lang="zh-CN" altLang="en-US" dirty="0">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转</a:t>
            </a:r>
            <a:r>
              <a:rPr lang="zh-CN" altLang="en-US" dirty="0">
                <a:solidFill>
                  <a:srgbClr val="FF0000"/>
                </a:solidFill>
                <a:latin typeface="方正超粗黑_GBK" panose="03000509000000000000" pitchFamily="65" charset="-122"/>
                <a:ea typeface="方正超粗黑_GBK" panose="03000509000000000000" pitchFamily="65" charset="-122"/>
              </a:rPr>
              <a:t>子支架</a:t>
            </a:r>
            <a:r>
              <a:rPr lang="zh-CN" altLang="en-US" dirty="0">
                <a:latin typeface="方正超粗黑_GBK" panose="03000509000000000000" pitchFamily="65" charset="-122"/>
                <a:ea typeface="方正超粗黑_GBK" panose="03000509000000000000" pitchFamily="65" charset="-122"/>
              </a:rPr>
              <a:t>提供涡轮盘和</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轴的机械连接。它也将转子封闭于二个单独的腔室。转子支架由</a:t>
            </a:r>
            <a:r>
              <a:rPr lang="zh-CN" altLang="en-US" dirty="0">
                <a:solidFill>
                  <a:srgbClr val="FF0000"/>
                </a:solidFill>
                <a:latin typeface="方正超粗黑_GBK" panose="03000509000000000000" pitchFamily="65" charset="-122"/>
                <a:ea typeface="方正超粗黑_GBK" panose="03000509000000000000" pitchFamily="65" charset="-122"/>
              </a:rPr>
              <a:t>镍合金</a:t>
            </a:r>
            <a:r>
              <a:rPr lang="zh-CN" altLang="en-US" dirty="0">
                <a:latin typeface="方正超粗黑_GBK" panose="03000509000000000000" pitchFamily="65" charset="-122"/>
                <a:ea typeface="方正超粗黑_GBK" panose="03000509000000000000" pitchFamily="65" charset="-122"/>
              </a:rPr>
              <a:t>制成，有通气孔用于循环冷却和增压空气。 支架的外侧安装边安装于第</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级旋转环和第</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级盘之间。支架的后安装边通过螺栓连接到</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轴毂盘的前表面。</a:t>
            </a:r>
          </a:p>
        </p:txBody>
      </p:sp>
      <p:sp>
        <p:nvSpPr>
          <p:cNvPr id="4" name="文本框 3"/>
          <p:cNvSpPr txBox="1"/>
          <p:nvPr/>
        </p:nvSpPr>
        <p:spPr>
          <a:xfrm>
            <a:off x="2760454" y="844608"/>
            <a:ext cx="707366"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162</a:t>
            </a:r>
            <a:endParaRPr lang="zh-CN" altLang="en-US" dirty="0">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4141746" y="275264"/>
            <a:ext cx="707366"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150</a:t>
            </a:r>
            <a:endParaRPr lang="zh-CN" altLang="en-US" dirty="0">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5805578" y="758344"/>
            <a:ext cx="707366"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150</a:t>
            </a:r>
            <a:endParaRPr lang="zh-CN" altLang="en-US" dirty="0">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7255883" y="644596"/>
            <a:ext cx="707366"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134</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67146535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66018644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186817733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320131271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030" y="271518"/>
            <a:ext cx="9197412" cy="6311354"/>
          </a:xfrm>
          <a:prstGeom prst="rect">
            <a:avLst/>
          </a:prstGeom>
        </p:spPr>
      </p:pic>
      <p:pic>
        <p:nvPicPr>
          <p:cNvPr id="4" name="图片 3"/>
          <p:cNvPicPr/>
          <p:nvPr/>
        </p:nvPicPr>
        <p:blipFill rotWithShape="1">
          <a:blip r:embed="rId3"/>
          <a:srcRect l="39616" b="-888"/>
          <a:stretch/>
        </p:blipFill>
        <p:spPr>
          <a:xfrm>
            <a:off x="276046" y="149990"/>
            <a:ext cx="3695226" cy="4301239"/>
          </a:xfrm>
          <a:prstGeom prst="rect">
            <a:avLst/>
          </a:prstGeom>
          <a:noFill/>
          <a:ln w="28575">
            <a:solidFill>
              <a:schemeClr val="accent2"/>
            </a:solidFill>
          </a:ln>
        </p:spPr>
      </p:pic>
      <p:sp>
        <p:nvSpPr>
          <p:cNvPr id="3" name="文本框 2"/>
          <p:cNvSpPr txBox="1"/>
          <p:nvPr/>
        </p:nvSpPr>
        <p:spPr>
          <a:xfrm>
            <a:off x="149444" y="4743881"/>
            <a:ext cx="4977172"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低压涡轮机匣支撑静子组件，它由</a:t>
            </a:r>
            <a:r>
              <a:rPr lang="zh-CN" altLang="en-US" dirty="0">
                <a:solidFill>
                  <a:srgbClr val="FF0000"/>
                </a:solidFill>
                <a:latin typeface="方正超粗黑_GBK" panose="03000509000000000000" pitchFamily="65" charset="-122"/>
                <a:ea typeface="方正超粗黑_GBK" panose="03000509000000000000" pitchFamily="65" charset="-122"/>
              </a:rPr>
              <a:t>镍铬合金</a:t>
            </a:r>
            <a:r>
              <a:rPr lang="zh-CN" altLang="en-US" dirty="0">
                <a:latin typeface="方正超粗黑_GBK" panose="03000509000000000000" pitchFamily="65" charset="-122"/>
                <a:ea typeface="方正超粗黑_GBK" panose="03000509000000000000" pitchFamily="65" charset="-122"/>
              </a:rPr>
              <a:t>制成。其前安装边使用螺栓，通过</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护罩</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导向器支架安装边安装到燃烧室机匣后安装边。机匣后安装边连接到涡轮框架的前部外侧安装边。</a:t>
            </a:r>
          </a:p>
          <a:p>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机匣的外表面安装有空气冷却管和冷却总管。还有</a:t>
            </a:r>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个热电偶安装座用于</a:t>
            </a:r>
            <a:r>
              <a:rPr lang="en-US" altLang="zh-CN" dirty="0">
                <a:latin typeface="方正超粗黑_GBK" panose="03000509000000000000" pitchFamily="65" charset="-122"/>
                <a:ea typeface="方正超粗黑_GBK" panose="03000509000000000000" pitchFamily="65" charset="-122"/>
              </a:rPr>
              <a:t>EGT</a:t>
            </a:r>
            <a:r>
              <a:rPr lang="zh-CN" altLang="en-US" dirty="0">
                <a:latin typeface="方正超粗黑_GBK" panose="03000509000000000000" pitchFamily="65" charset="-122"/>
                <a:ea typeface="方正超粗黑_GBK" panose="03000509000000000000" pitchFamily="65" charset="-122"/>
              </a:rPr>
              <a:t>测量，在</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位置有</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个孔探孔。</a:t>
            </a:r>
          </a:p>
        </p:txBody>
      </p:sp>
    </p:spTree>
    <p:extLst>
      <p:ext uri="{BB962C8B-B14F-4D97-AF65-F5344CB8AC3E}">
        <p14:creationId xmlns:p14="http://schemas.microsoft.com/office/powerpoint/2010/main" val="39848241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低压涡轮机匣</a:t>
            </a:r>
            <a:endParaRPr lang="zh-CN" altLang="en-US" dirty="0"/>
          </a:p>
        </p:txBody>
      </p:sp>
      <p:sp>
        <p:nvSpPr>
          <p:cNvPr id="3" name="内容占位符 2"/>
          <p:cNvSpPr>
            <a:spLocks noGrp="1"/>
          </p:cNvSpPr>
          <p:nvPr>
            <p:ph idx="1"/>
          </p:nvPr>
        </p:nvSpPr>
        <p:spPr/>
        <p:txBody>
          <a:bodyPr/>
          <a:lstStyle/>
          <a:p>
            <a:r>
              <a:rPr lang="zh-CN" altLang="en-US" dirty="0"/>
              <a:t>环绕</a:t>
            </a:r>
            <a:r>
              <a:rPr lang="en-US" altLang="zh-CN" dirty="0"/>
              <a:t>LPT</a:t>
            </a:r>
            <a:r>
              <a:rPr lang="zh-CN" altLang="en-US" dirty="0"/>
              <a:t>机匣外表面有二个冷却空气总管和</a:t>
            </a:r>
            <a:r>
              <a:rPr lang="en-US" altLang="zh-CN" dirty="0"/>
              <a:t>6</a:t>
            </a:r>
            <a:r>
              <a:rPr lang="zh-CN" altLang="en-US" dirty="0"/>
              <a:t>个上下半环的喷气管。风扇排气被引到冷却空气总管，然后分到喷气管，将冷却空气喷射到</a:t>
            </a:r>
            <a:r>
              <a:rPr lang="en-US" altLang="zh-CN" dirty="0"/>
              <a:t>LPT</a:t>
            </a:r>
            <a:r>
              <a:rPr lang="zh-CN" altLang="en-US" dirty="0"/>
              <a:t>机匣的外表面。</a:t>
            </a:r>
          </a:p>
          <a:p>
            <a:r>
              <a:rPr lang="en-US" altLang="zh-CN" dirty="0" smtClean="0"/>
              <a:t>LPT</a:t>
            </a:r>
            <a:r>
              <a:rPr lang="zh-CN" altLang="en-US" dirty="0"/>
              <a:t>进口导向器组</a:t>
            </a:r>
            <a:r>
              <a:rPr lang="zh-CN" altLang="en-US" dirty="0" smtClean="0"/>
              <a:t>件所有</a:t>
            </a:r>
            <a:r>
              <a:rPr lang="zh-CN" altLang="en-US" dirty="0"/>
              <a:t>的导向器级都是由镍合金制成的</a:t>
            </a:r>
            <a:r>
              <a:rPr lang="zh-CN" altLang="en-US" dirty="0" smtClean="0"/>
              <a:t>。</a:t>
            </a:r>
            <a:endParaRPr lang="en-US" altLang="zh-CN" dirty="0" smtClean="0"/>
          </a:p>
          <a:p>
            <a:r>
              <a:rPr lang="zh-CN" altLang="en-US" dirty="0" smtClean="0"/>
              <a:t>第</a:t>
            </a:r>
            <a:r>
              <a:rPr lang="en-US" altLang="zh-CN" dirty="0"/>
              <a:t>2</a:t>
            </a:r>
            <a:r>
              <a:rPr lang="zh-CN" altLang="en-US" dirty="0"/>
              <a:t>级导向器有</a:t>
            </a:r>
            <a:r>
              <a:rPr lang="en-US" altLang="zh-CN" dirty="0"/>
              <a:t>18</a:t>
            </a:r>
            <a:r>
              <a:rPr lang="zh-CN" altLang="en-US" dirty="0"/>
              <a:t>个叶片组，每个叶片组有</a:t>
            </a:r>
            <a:r>
              <a:rPr lang="en-US" altLang="zh-CN" dirty="0"/>
              <a:t>6</a:t>
            </a:r>
            <a:r>
              <a:rPr lang="zh-CN" altLang="en-US" dirty="0"/>
              <a:t>个静子叶片。这</a:t>
            </a:r>
            <a:r>
              <a:rPr lang="en-US" altLang="zh-CN" dirty="0"/>
              <a:t>18</a:t>
            </a:r>
            <a:r>
              <a:rPr lang="zh-CN" altLang="en-US" dirty="0"/>
              <a:t>个叶片组中的</a:t>
            </a:r>
            <a:r>
              <a:rPr lang="en-US" altLang="zh-CN" dirty="0"/>
              <a:t>8</a:t>
            </a:r>
            <a:r>
              <a:rPr lang="zh-CN" altLang="en-US" dirty="0"/>
              <a:t>个包含有热电偶，用于测量排气温度。</a:t>
            </a:r>
          </a:p>
          <a:p>
            <a:r>
              <a:rPr lang="zh-CN" altLang="en-US" dirty="0"/>
              <a:t>第</a:t>
            </a:r>
            <a:r>
              <a:rPr lang="en-US" altLang="zh-CN" dirty="0"/>
              <a:t>3</a:t>
            </a:r>
            <a:r>
              <a:rPr lang="zh-CN" altLang="en-US" dirty="0"/>
              <a:t>级导向器有</a:t>
            </a:r>
            <a:r>
              <a:rPr lang="en-US" altLang="zh-CN" dirty="0"/>
              <a:t>20</a:t>
            </a:r>
            <a:r>
              <a:rPr lang="zh-CN" altLang="en-US" dirty="0"/>
              <a:t>个叶片组，每个叶片包含</a:t>
            </a:r>
            <a:r>
              <a:rPr lang="en-US" altLang="zh-CN" dirty="0"/>
              <a:t>7</a:t>
            </a:r>
            <a:r>
              <a:rPr lang="zh-CN" altLang="en-US" dirty="0"/>
              <a:t>个静子叶片</a:t>
            </a:r>
            <a:r>
              <a:rPr lang="zh-CN" altLang="en-US" dirty="0" smtClean="0"/>
              <a:t>。</a:t>
            </a:r>
            <a:endParaRPr lang="en-US" altLang="zh-CN" dirty="0" smtClean="0"/>
          </a:p>
          <a:p>
            <a:r>
              <a:rPr lang="zh-CN" altLang="en-US" dirty="0" smtClean="0"/>
              <a:t>第</a:t>
            </a:r>
            <a:r>
              <a:rPr lang="en-US" altLang="zh-CN" dirty="0"/>
              <a:t>4</a:t>
            </a:r>
            <a:r>
              <a:rPr lang="zh-CN" altLang="en-US" dirty="0"/>
              <a:t>组导向器有</a:t>
            </a:r>
            <a:r>
              <a:rPr lang="en-US" altLang="zh-CN" dirty="0"/>
              <a:t>22</a:t>
            </a:r>
            <a:r>
              <a:rPr lang="zh-CN" altLang="en-US" dirty="0"/>
              <a:t>个叶片组，每个叶片组包含</a:t>
            </a:r>
            <a:r>
              <a:rPr lang="en-US" altLang="zh-CN" dirty="0"/>
              <a:t>6</a:t>
            </a:r>
            <a:r>
              <a:rPr lang="zh-CN" altLang="en-US" dirty="0"/>
              <a:t>个静子叶片。</a:t>
            </a:r>
          </a:p>
          <a:p>
            <a:endParaRPr lang="zh-CN" altLang="en-US" dirty="0"/>
          </a:p>
        </p:txBody>
      </p:sp>
    </p:spTree>
    <p:extLst>
      <p:ext uri="{BB962C8B-B14F-4D97-AF65-F5344CB8AC3E}">
        <p14:creationId xmlns:p14="http://schemas.microsoft.com/office/powerpoint/2010/main" val="32713005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15182264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166698" y="102869"/>
            <a:ext cx="3577166"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低压涡轮轴组件包括：低压涡轮轴，中央通气管，４号滚棒轴承，５号滚棒轴承</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106312" y="1416532"/>
            <a:ext cx="2912933" cy="341632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低</a:t>
            </a:r>
            <a:r>
              <a:rPr lang="zh-CN" altLang="en-US" dirty="0">
                <a:latin typeface="方正超粗黑_GBK" panose="03000509000000000000" pitchFamily="65" charset="-122"/>
                <a:ea typeface="方正超粗黑_GBK" panose="03000509000000000000" pitchFamily="65" charset="-122"/>
              </a:rPr>
              <a:t>压涡轮轴由</a:t>
            </a:r>
            <a:r>
              <a:rPr lang="zh-CN" altLang="en-US" dirty="0">
                <a:solidFill>
                  <a:srgbClr val="FF0000"/>
                </a:solidFill>
                <a:latin typeface="方正超粗黑_GBK" panose="03000509000000000000" pitchFamily="65" charset="-122"/>
                <a:ea typeface="方正超粗黑_GBK" panose="03000509000000000000" pitchFamily="65" charset="-122"/>
              </a:rPr>
              <a:t>钢合金</a:t>
            </a:r>
            <a:r>
              <a:rPr lang="zh-CN" altLang="en-US" dirty="0">
                <a:latin typeface="方正超粗黑_GBK" panose="03000509000000000000" pitchFamily="65" charset="-122"/>
                <a:ea typeface="方正超粗黑_GBK" panose="03000509000000000000" pitchFamily="65" charset="-122"/>
              </a:rPr>
              <a:t>制成。它将低压涡轮的转矩传送到风扇和增压器组件</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低</a:t>
            </a:r>
            <a:r>
              <a:rPr lang="zh-CN" altLang="en-US" dirty="0">
                <a:latin typeface="方正超粗黑_GBK" panose="03000509000000000000" pitchFamily="65" charset="-122"/>
                <a:ea typeface="方正超粗黑_GBK" panose="03000509000000000000" pitchFamily="65" charset="-122"/>
              </a:rPr>
              <a:t>压涡轮轴同心安装在高压转子系统的内部</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低</a:t>
            </a:r>
            <a:r>
              <a:rPr lang="zh-CN" altLang="en-US" dirty="0">
                <a:latin typeface="方正超粗黑_GBK" panose="03000509000000000000" pitchFamily="65" charset="-122"/>
                <a:ea typeface="方正超粗黑_GBK" panose="03000509000000000000" pitchFamily="65" charset="-122"/>
              </a:rPr>
              <a:t>压涡轮轴前端的</a:t>
            </a:r>
            <a:r>
              <a:rPr lang="zh-CN" altLang="en-US" dirty="0">
                <a:solidFill>
                  <a:srgbClr val="FF0000"/>
                </a:solidFill>
                <a:latin typeface="方正超粗黑_GBK" panose="03000509000000000000" pitchFamily="65" charset="-122"/>
                <a:ea typeface="方正超粗黑_GBK" panose="03000509000000000000" pitchFamily="65" charset="-122"/>
              </a:rPr>
              <a:t>外花键</a:t>
            </a:r>
            <a:r>
              <a:rPr lang="zh-CN" altLang="en-US" dirty="0">
                <a:latin typeface="方正超粗黑_GBK" panose="03000509000000000000" pitchFamily="65" charset="-122"/>
                <a:ea typeface="方正超粗黑_GBK" panose="03000509000000000000" pitchFamily="65" charset="-122"/>
              </a:rPr>
              <a:t>连接到风扇轴的</a:t>
            </a:r>
            <a:r>
              <a:rPr lang="zh-CN" altLang="en-US" dirty="0">
                <a:solidFill>
                  <a:srgbClr val="FF0000"/>
                </a:solidFill>
                <a:latin typeface="方正超粗黑_GBK" panose="03000509000000000000" pitchFamily="65" charset="-122"/>
                <a:ea typeface="方正超粗黑_GBK" panose="03000509000000000000" pitchFamily="65" charset="-122"/>
              </a:rPr>
              <a:t>内花键</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号轴承安装于</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轴的后端，毂盘的两侧。毂盘的前表面安装有</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支架。毂盘的后表面支撑旋转油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气封严件。</a:t>
            </a:r>
          </a:p>
        </p:txBody>
      </p:sp>
      <p:pic>
        <p:nvPicPr>
          <p:cNvPr id="5" name="图片 4"/>
          <p:cNvPicPr/>
          <p:nvPr/>
        </p:nvPicPr>
        <p:blipFill>
          <a:blip r:embed="rId3"/>
          <a:stretch>
            <a:fillRect/>
          </a:stretch>
        </p:blipFill>
        <p:spPr>
          <a:xfrm>
            <a:off x="2180692" y="4594369"/>
            <a:ext cx="1968614" cy="2014217"/>
          </a:xfrm>
          <a:prstGeom prst="rect">
            <a:avLst/>
          </a:prstGeom>
          <a:ln w="19050">
            <a:solidFill>
              <a:sysClr val="windowText" lastClr="000000"/>
            </a:solidFill>
          </a:ln>
        </p:spPr>
      </p:pic>
    </p:spTree>
    <p:extLst>
      <p:ext uri="{BB962C8B-B14F-4D97-AF65-F5344CB8AC3E}">
        <p14:creationId xmlns:p14="http://schemas.microsoft.com/office/powerpoint/2010/main" val="2201017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1983035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261512" y="312695"/>
            <a:ext cx="7441876" cy="6339052"/>
          </a:xfrm>
          <a:prstGeom prst="rect">
            <a:avLst/>
          </a:prstGeom>
        </p:spPr>
      </p:pic>
      <p:sp>
        <p:nvSpPr>
          <p:cNvPr id="5" name="文本框 4"/>
          <p:cNvSpPr txBox="1"/>
          <p:nvPr/>
        </p:nvSpPr>
        <p:spPr>
          <a:xfrm>
            <a:off x="8128879" y="1508975"/>
            <a:ext cx="3577166" cy="4247317"/>
          </a:xfrm>
          <a:prstGeom prst="rect">
            <a:avLst/>
          </a:prstGeom>
          <a:solidFill>
            <a:schemeClr val="bg2"/>
          </a:solidFill>
        </p:spPr>
        <p:txBody>
          <a:bodyPr wrap="square" rtlCol="0">
            <a:spAutoFit/>
          </a:bodyPr>
          <a:lstStyle/>
          <a:p>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号滚棒轴承</a:t>
            </a:r>
          </a:p>
          <a:p>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号轴承承受高压涡轮转子产生的</a:t>
            </a:r>
            <a:r>
              <a:rPr lang="zh-CN" altLang="en-US" dirty="0">
                <a:solidFill>
                  <a:srgbClr val="FF0000"/>
                </a:solidFill>
                <a:latin typeface="方正超粗黑_GBK" panose="03000509000000000000" pitchFamily="65" charset="-122"/>
                <a:ea typeface="方正超粗黑_GBK" panose="03000509000000000000" pitchFamily="65" charset="-122"/>
              </a:rPr>
              <a:t>径向</a:t>
            </a:r>
            <a:r>
              <a:rPr lang="zh-CN" altLang="en-US" dirty="0">
                <a:latin typeface="方正超粗黑_GBK" panose="03000509000000000000" pitchFamily="65" charset="-122"/>
                <a:ea typeface="方正超粗黑_GBK" panose="03000509000000000000" pitchFamily="65" charset="-122"/>
              </a:rPr>
              <a:t>载荷</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号轴承位于高压涡轮后轴和低压涡轮轴之间</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3</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号轴承</a:t>
            </a:r>
            <a:r>
              <a:rPr lang="zh-CN" altLang="en-US" dirty="0" smtClean="0">
                <a:solidFill>
                  <a:srgbClr val="FF0000"/>
                </a:solidFill>
                <a:latin typeface="方正超粗黑_GBK" panose="03000509000000000000" pitchFamily="65" charset="-122"/>
                <a:ea typeface="方正超粗黑_GBK" panose="03000509000000000000" pitchFamily="65" charset="-122"/>
              </a:rPr>
              <a:t>外</a:t>
            </a:r>
            <a:r>
              <a:rPr lang="zh-CN" altLang="en-US" dirty="0">
                <a:solidFill>
                  <a:srgbClr val="FF0000"/>
                </a:solidFill>
                <a:latin typeface="方正超粗黑_GBK" panose="03000509000000000000" pitchFamily="65" charset="-122"/>
                <a:ea typeface="方正超粗黑_GBK" panose="03000509000000000000" pitchFamily="65" charset="-122"/>
              </a:rPr>
              <a:t>圈</a:t>
            </a:r>
            <a:r>
              <a:rPr lang="zh-CN" altLang="en-US" dirty="0">
                <a:latin typeface="方正超粗黑_GBK" panose="03000509000000000000" pitchFamily="65" charset="-122"/>
                <a:ea typeface="方正超粗黑_GBK" panose="03000509000000000000" pitchFamily="65" charset="-122"/>
              </a:rPr>
              <a:t>安装在</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后轴内部，</a:t>
            </a:r>
            <a:r>
              <a:rPr lang="zh-CN" altLang="en-US" dirty="0">
                <a:solidFill>
                  <a:srgbClr val="FF0000"/>
                </a:solidFill>
                <a:latin typeface="方正超粗黑_GBK" panose="03000509000000000000" pitchFamily="65" charset="-122"/>
                <a:ea typeface="方正超粗黑_GBK" panose="03000509000000000000" pitchFamily="65" charset="-122"/>
              </a:rPr>
              <a:t>内圈</a:t>
            </a:r>
            <a:r>
              <a:rPr lang="zh-CN" altLang="en-US" dirty="0">
                <a:latin typeface="方正超粗黑_GBK" panose="03000509000000000000" pitchFamily="65" charset="-122"/>
                <a:ea typeface="方正超粗黑_GBK" panose="03000509000000000000" pitchFamily="65" charset="-122"/>
              </a:rPr>
              <a:t>通过螺栓固定于</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轴毂盘的前表面。</a:t>
            </a:r>
            <a:r>
              <a:rPr lang="zh-CN" altLang="en-US" dirty="0">
                <a:solidFill>
                  <a:srgbClr val="FF0000"/>
                </a:solidFill>
                <a:latin typeface="方正超粗黑_GBK" panose="03000509000000000000" pitchFamily="65" charset="-122"/>
                <a:ea typeface="方正超粗黑_GBK" panose="03000509000000000000" pitchFamily="65" charset="-122"/>
              </a:rPr>
              <a:t>轴承内圈的前端有封严蓖齿</a:t>
            </a:r>
            <a:r>
              <a:rPr lang="zh-CN" altLang="en-US" dirty="0">
                <a:latin typeface="方正超粗黑_GBK" panose="03000509000000000000" pitchFamily="65" charset="-122"/>
                <a:ea typeface="方正超粗黑_GBK" panose="03000509000000000000" pitchFamily="65" charset="-122"/>
              </a:rPr>
              <a:t>。</a:t>
            </a:r>
          </a:p>
          <a:p>
            <a:r>
              <a:rPr lang="en-US" altLang="zh-CN" dirty="0" smtClean="0">
                <a:solidFill>
                  <a:srgbClr val="FF0000"/>
                </a:solidFill>
                <a:latin typeface="方正超粗黑_GBK" panose="03000509000000000000" pitchFamily="65" charset="-122"/>
                <a:ea typeface="方正超粗黑_GBK" panose="03000509000000000000" pitchFamily="65" charset="-122"/>
              </a:rPr>
              <a:t>5</a:t>
            </a:r>
            <a:r>
              <a:rPr lang="zh-CN" altLang="en-US" dirty="0">
                <a:solidFill>
                  <a:srgbClr val="FF0000"/>
                </a:solidFill>
                <a:latin typeface="方正超粗黑_GBK" panose="03000509000000000000" pitchFamily="65" charset="-122"/>
                <a:ea typeface="方正超粗黑_GBK" panose="03000509000000000000" pitchFamily="65" charset="-122"/>
              </a:rPr>
              <a:t>号滚棒轴承</a:t>
            </a:r>
          </a:p>
          <a:p>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号轴承支撑</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转子后端，承受</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产生的径向载荷</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）轴</a:t>
            </a:r>
            <a:r>
              <a:rPr lang="zh-CN" altLang="en-US" dirty="0">
                <a:latin typeface="方正超粗黑_GBK" panose="03000509000000000000" pitchFamily="65" charset="-122"/>
                <a:ea typeface="方正超粗黑_GBK" panose="03000509000000000000" pitchFamily="65" charset="-122"/>
              </a:rPr>
              <a:t>承的</a:t>
            </a:r>
            <a:r>
              <a:rPr lang="zh-CN" altLang="en-US" dirty="0">
                <a:solidFill>
                  <a:srgbClr val="FF0000"/>
                </a:solidFill>
                <a:latin typeface="方正超粗黑_GBK" panose="03000509000000000000" pitchFamily="65" charset="-122"/>
                <a:ea typeface="方正超粗黑_GBK" panose="03000509000000000000" pitchFamily="65" charset="-122"/>
              </a:rPr>
              <a:t>外圈</a:t>
            </a:r>
            <a:r>
              <a:rPr lang="zh-CN" altLang="en-US" dirty="0">
                <a:latin typeface="方正超粗黑_GBK" panose="03000509000000000000" pitchFamily="65" charset="-122"/>
                <a:ea typeface="方正超粗黑_GBK" panose="03000509000000000000" pitchFamily="65" charset="-122"/>
              </a:rPr>
              <a:t>安装在</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框架内侧的调节套筒内，内圈安装于</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轴的后端</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flipV="1">
            <a:off x="1362974" y="2078966"/>
            <a:ext cx="785002" cy="10551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261706" y="1999812"/>
            <a:ext cx="1179023"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HPT</a:t>
            </a:r>
            <a:r>
              <a:rPr lang="zh-CN" altLang="en-US" dirty="0" smtClean="0">
                <a:latin typeface="方正超粗黑_GBK" panose="03000509000000000000" pitchFamily="65" charset="-122"/>
                <a:ea typeface="方正超粗黑_GBK" panose="03000509000000000000" pitchFamily="65" charset="-122"/>
              </a:rPr>
              <a:t>后轴</a:t>
            </a:r>
            <a:endParaRPr lang="zh-CN" altLang="en-US" dirty="0">
              <a:latin typeface="方正超粗黑_GBK" panose="03000509000000000000" pitchFamily="65" charset="-122"/>
              <a:ea typeface="方正超粗黑_GBK" panose="03000509000000000000" pitchFamily="65" charset="-122"/>
            </a:endParaRPr>
          </a:p>
        </p:txBody>
      </p:sp>
      <p:cxnSp>
        <p:nvCxnSpPr>
          <p:cNvPr id="11" name="直接箭头连接符 10"/>
          <p:cNvCxnSpPr/>
          <p:nvPr/>
        </p:nvCxnSpPr>
        <p:spPr>
          <a:xfrm>
            <a:off x="1276709" y="1508975"/>
            <a:ext cx="2424024"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5" name="文本框 14"/>
          <p:cNvSpPr txBox="1"/>
          <p:nvPr/>
        </p:nvSpPr>
        <p:spPr>
          <a:xfrm>
            <a:off x="261706" y="1324309"/>
            <a:ext cx="1179023"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支架</a:t>
            </a:r>
          </a:p>
        </p:txBody>
      </p:sp>
      <p:cxnSp>
        <p:nvCxnSpPr>
          <p:cNvPr id="16" name="直接箭头连接符 15"/>
          <p:cNvCxnSpPr/>
          <p:nvPr/>
        </p:nvCxnSpPr>
        <p:spPr>
          <a:xfrm flipH="1">
            <a:off x="3982450" y="491705"/>
            <a:ext cx="1532586" cy="128468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8" name="文本框 17"/>
          <p:cNvSpPr txBox="1"/>
          <p:nvPr/>
        </p:nvSpPr>
        <p:spPr>
          <a:xfrm>
            <a:off x="5144059" y="217534"/>
            <a:ext cx="652694"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毂盘</a:t>
            </a:r>
            <a:endParaRPr lang="zh-CN" altLang="en-US" dirty="0">
              <a:latin typeface="方正超粗黑_GBK" panose="03000509000000000000" pitchFamily="65" charset="-122"/>
              <a:ea typeface="方正超粗黑_GBK" panose="03000509000000000000" pitchFamily="65" charset="-122"/>
            </a:endParaRPr>
          </a:p>
        </p:txBody>
      </p:sp>
      <p:cxnSp>
        <p:nvCxnSpPr>
          <p:cNvPr id="19" name="直接箭头连接符 18"/>
          <p:cNvCxnSpPr/>
          <p:nvPr/>
        </p:nvCxnSpPr>
        <p:spPr>
          <a:xfrm flipH="1" flipV="1">
            <a:off x="6137754" y="1776393"/>
            <a:ext cx="608102" cy="20488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1" name="文本框 20"/>
          <p:cNvSpPr txBox="1"/>
          <p:nvPr/>
        </p:nvSpPr>
        <p:spPr>
          <a:xfrm>
            <a:off x="6588944" y="1796616"/>
            <a:ext cx="1539935"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5</a:t>
            </a:r>
            <a:r>
              <a:rPr lang="zh-CN" altLang="en-US" dirty="0" smtClean="0">
                <a:latin typeface="方正超粗黑_GBK" panose="03000509000000000000" pitchFamily="65" charset="-122"/>
                <a:ea typeface="方正超粗黑_GBK" panose="03000509000000000000" pitchFamily="65" charset="-122"/>
              </a:rPr>
              <a:t>号轴承支架</a:t>
            </a:r>
            <a:endParaRPr lang="zh-CN" altLang="en-US" dirty="0">
              <a:latin typeface="方正超粗黑_GBK" panose="03000509000000000000" pitchFamily="65" charset="-122"/>
              <a:ea typeface="方正超粗黑_GBK" panose="03000509000000000000" pitchFamily="65" charset="-122"/>
            </a:endParaRPr>
          </a:p>
        </p:txBody>
      </p:sp>
      <p:cxnSp>
        <p:nvCxnSpPr>
          <p:cNvPr id="22" name="直接箭头连接符 21"/>
          <p:cNvCxnSpPr/>
          <p:nvPr/>
        </p:nvCxnSpPr>
        <p:spPr>
          <a:xfrm flipH="1" flipV="1">
            <a:off x="3605842" y="2824099"/>
            <a:ext cx="25878" cy="84278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4" name="文本框 23"/>
          <p:cNvSpPr txBox="1"/>
          <p:nvPr/>
        </p:nvSpPr>
        <p:spPr>
          <a:xfrm>
            <a:off x="3147473" y="3447967"/>
            <a:ext cx="942616"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LPT</a:t>
            </a:r>
            <a:r>
              <a:rPr lang="zh-CN" altLang="en-US" dirty="0" smtClean="0">
                <a:latin typeface="方正超粗黑_GBK" panose="03000509000000000000" pitchFamily="65" charset="-122"/>
                <a:ea typeface="方正超粗黑_GBK" panose="03000509000000000000" pitchFamily="65" charset="-122"/>
              </a:rPr>
              <a:t>轴</a:t>
            </a:r>
            <a:endParaRPr lang="zh-CN" altLang="en-US" dirty="0">
              <a:latin typeface="方正超粗黑_GBK" panose="03000509000000000000" pitchFamily="65" charset="-122"/>
              <a:ea typeface="方正超粗黑_GBK" panose="03000509000000000000" pitchFamily="65" charset="-122"/>
            </a:endParaRPr>
          </a:p>
        </p:txBody>
      </p:sp>
      <p:cxnSp>
        <p:nvCxnSpPr>
          <p:cNvPr id="29" name="直接箭头连接符 28"/>
          <p:cNvCxnSpPr>
            <a:stCxn id="32" idx="0"/>
          </p:cNvCxnSpPr>
          <p:nvPr/>
        </p:nvCxnSpPr>
        <p:spPr>
          <a:xfrm flipV="1">
            <a:off x="2238555" y="2425978"/>
            <a:ext cx="894175" cy="101341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2" name="文本框 31"/>
          <p:cNvSpPr txBox="1"/>
          <p:nvPr/>
        </p:nvSpPr>
        <p:spPr>
          <a:xfrm>
            <a:off x="1690777" y="3439395"/>
            <a:ext cx="1095555"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号轴承</a:t>
            </a:r>
            <a:endParaRPr lang="zh-CN" altLang="en-US" dirty="0">
              <a:latin typeface="方正超粗黑_GBK" panose="03000509000000000000" pitchFamily="65" charset="-122"/>
              <a:ea typeface="方正超粗黑_GBK" panose="03000509000000000000" pitchFamily="65" charset="-122"/>
            </a:endParaRPr>
          </a:p>
        </p:txBody>
      </p:sp>
      <p:cxnSp>
        <p:nvCxnSpPr>
          <p:cNvPr id="34" name="直接箭头连接符 33"/>
          <p:cNvCxnSpPr/>
          <p:nvPr/>
        </p:nvCxnSpPr>
        <p:spPr>
          <a:xfrm flipV="1">
            <a:off x="5642918" y="2605890"/>
            <a:ext cx="0" cy="7152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6" name="文本框 35"/>
          <p:cNvSpPr txBox="1"/>
          <p:nvPr/>
        </p:nvSpPr>
        <p:spPr>
          <a:xfrm>
            <a:off x="5095140" y="3321170"/>
            <a:ext cx="1095555"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5</a:t>
            </a:r>
            <a:r>
              <a:rPr lang="zh-CN" altLang="en-US" dirty="0" smtClean="0">
                <a:latin typeface="方正超粗黑_GBK" panose="03000509000000000000" pitchFamily="65" charset="-122"/>
                <a:ea typeface="方正超粗黑_GBK" panose="03000509000000000000" pitchFamily="65" charset="-122"/>
              </a:rPr>
              <a:t>号轴承</a:t>
            </a:r>
            <a:endParaRPr lang="zh-CN" altLang="en-US" dirty="0">
              <a:latin typeface="方正超粗黑_GBK" panose="03000509000000000000" pitchFamily="65" charset="-122"/>
              <a:ea typeface="方正超粗黑_GBK" panose="03000509000000000000" pitchFamily="65" charset="-122"/>
            </a:endParaRPr>
          </a:p>
        </p:txBody>
      </p:sp>
      <p:sp>
        <p:nvSpPr>
          <p:cNvPr id="37" name="文本框 36"/>
          <p:cNvSpPr txBox="1"/>
          <p:nvPr/>
        </p:nvSpPr>
        <p:spPr>
          <a:xfrm>
            <a:off x="3256471" y="5798171"/>
            <a:ext cx="5679058" cy="923330"/>
          </a:xfrm>
          <a:prstGeom prst="rect">
            <a:avLst/>
          </a:prstGeom>
          <a:solidFill>
            <a:schemeClr val="bg2"/>
          </a:solidFill>
        </p:spPr>
        <p:txBody>
          <a:bodyPr wrap="square" rtlCol="0">
            <a:spAutoFit/>
          </a:bodyPr>
          <a:lstStyle/>
          <a:p>
            <a:pPr algn="ctr"/>
            <a:r>
              <a:rPr lang="en-US" altLang="zh-CN" sz="5400" dirty="0" smtClean="0">
                <a:solidFill>
                  <a:srgbClr val="C00000"/>
                </a:solidFill>
                <a:latin typeface="方正超粗黑_GBK" panose="03000509000000000000" pitchFamily="65" charset="-122"/>
                <a:ea typeface="方正超粗黑_GBK" panose="03000509000000000000" pitchFamily="65" charset="-122"/>
              </a:rPr>
              <a:t>4</a:t>
            </a:r>
            <a:r>
              <a:rPr lang="zh-CN" altLang="en-US" sz="5400" dirty="0" smtClean="0">
                <a:solidFill>
                  <a:srgbClr val="C00000"/>
                </a:solidFill>
                <a:latin typeface="方正超粗黑_GBK" panose="03000509000000000000" pitchFamily="65" charset="-122"/>
                <a:ea typeface="方正超粗黑_GBK" panose="03000509000000000000" pitchFamily="65" charset="-122"/>
              </a:rPr>
              <a:t>号，</a:t>
            </a:r>
            <a:r>
              <a:rPr lang="en-US" altLang="zh-CN" sz="5400" dirty="0" smtClean="0">
                <a:solidFill>
                  <a:srgbClr val="C00000"/>
                </a:solidFill>
                <a:latin typeface="方正超粗黑_GBK" panose="03000509000000000000" pitchFamily="65" charset="-122"/>
                <a:ea typeface="方正超粗黑_GBK" panose="03000509000000000000" pitchFamily="65" charset="-122"/>
              </a:rPr>
              <a:t>5</a:t>
            </a:r>
            <a:r>
              <a:rPr lang="zh-CN" altLang="en-US" sz="5400" dirty="0" smtClean="0">
                <a:solidFill>
                  <a:srgbClr val="C00000"/>
                </a:solidFill>
                <a:latin typeface="方正超粗黑_GBK" panose="03000509000000000000" pitchFamily="65" charset="-122"/>
                <a:ea typeface="方正超粗黑_GBK" panose="03000509000000000000" pitchFamily="65" charset="-122"/>
              </a:rPr>
              <a:t>号轴承</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0102297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186710" y="163902"/>
            <a:ext cx="2435720" cy="452431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低压涡轮（</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）框架位于发动机的后部。其前端通过螺栓连接到</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机匣的后安装边，其后端安装排气管和排气尾锥</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框架组件包括</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框架和５号滚珠轴承支架</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涡轮框架的外机匣有发动机后安装节。涡轮框架中心毂承受通过</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号轴承支架传送的</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转子的后部载荷</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涡</a:t>
            </a:r>
            <a:r>
              <a:rPr lang="zh-CN" altLang="en-US" dirty="0">
                <a:latin typeface="方正超粗黑_GBK" panose="03000509000000000000" pitchFamily="65" charset="-122"/>
                <a:ea typeface="方正超粗黑_GBK" panose="03000509000000000000" pitchFamily="65" charset="-122"/>
              </a:rPr>
              <a:t>轮框架由</a:t>
            </a:r>
            <a:r>
              <a:rPr lang="zh-CN" altLang="en-US" dirty="0">
                <a:solidFill>
                  <a:srgbClr val="FF0000"/>
                </a:solidFill>
                <a:latin typeface="方正超粗黑_GBK" panose="03000509000000000000" pitchFamily="65" charset="-122"/>
                <a:ea typeface="方正超粗黑_GBK" panose="03000509000000000000" pitchFamily="65" charset="-122"/>
              </a:rPr>
              <a:t>镍合金</a:t>
            </a:r>
            <a:r>
              <a:rPr lang="zh-CN" altLang="en-US" dirty="0">
                <a:latin typeface="方正超粗黑_GBK" panose="03000509000000000000" pitchFamily="65" charset="-122"/>
                <a:ea typeface="方正超粗黑_GBK" panose="03000509000000000000" pitchFamily="65" charset="-122"/>
              </a:rPr>
              <a:t>制成</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02329138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1256" y="0"/>
            <a:ext cx="9698224" cy="6858000"/>
          </a:xfrm>
          <a:prstGeom prst="rect">
            <a:avLst/>
          </a:prstGeom>
        </p:spPr>
      </p:pic>
      <p:sp>
        <p:nvSpPr>
          <p:cNvPr id="3" name="文本框 2"/>
          <p:cNvSpPr txBox="1"/>
          <p:nvPr/>
        </p:nvSpPr>
        <p:spPr>
          <a:xfrm>
            <a:off x="212589" y="120770"/>
            <a:ext cx="6507388"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涡</a:t>
            </a:r>
            <a:r>
              <a:rPr lang="zh-CN" altLang="en-US" dirty="0">
                <a:latin typeface="方正超粗黑_GBK" panose="03000509000000000000" pitchFamily="65" charset="-122"/>
                <a:ea typeface="方正超粗黑_GBK" panose="03000509000000000000" pitchFamily="65" charset="-122"/>
              </a:rPr>
              <a:t>轮框架组件由中心毂和</a:t>
            </a:r>
            <a:r>
              <a:rPr lang="zh-CN" altLang="en-US" dirty="0">
                <a:solidFill>
                  <a:srgbClr val="FF0000"/>
                </a:solidFill>
                <a:latin typeface="方正超粗黑_GBK" panose="03000509000000000000" pitchFamily="65" charset="-122"/>
                <a:ea typeface="方正超粗黑_GBK" panose="03000509000000000000" pitchFamily="65" charset="-122"/>
              </a:rPr>
              <a:t>多角形外机匣</a:t>
            </a:r>
            <a:r>
              <a:rPr lang="zh-CN" altLang="en-US" dirty="0">
                <a:latin typeface="方正超粗黑_GBK" panose="03000509000000000000" pitchFamily="65" charset="-122"/>
                <a:ea typeface="方正超粗黑_GBK" panose="03000509000000000000" pitchFamily="65" charset="-122"/>
              </a:rPr>
              <a:t>，外机匣和中心毂之间由</a:t>
            </a:r>
            <a:r>
              <a:rPr lang="en-US" altLang="zh-CN" dirty="0">
                <a:solidFill>
                  <a:srgbClr val="FF0000"/>
                </a:solidFill>
                <a:latin typeface="方正超粗黑_GBK" panose="03000509000000000000" pitchFamily="65" charset="-122"/>
                <a:ea typeface="方正超粗黑_GBK" panose="03000509000000000000" pitchFamily="65" charset="-122"/>
              </a:rPr>
              <a:t>16</a:t>
            </a:r>
            <a:r>
              <a:rPr lang="zh-CN" altLang="en-US" dirty="0">
                <a:latin typeface="方正超粗黑_GBK" panose="03000509000000000000" pitchFamily="65" charset="-122"/>
                <a:ea typeface="方正超粗黑_GBK" panose="03000509000000000000" pitchFamily="65" charset="-122"/>
              </a:rPr>
              <a:t>个斜支柱连接。</a:t>
            </a:r>
            <a:r>
              <a:rPr lang="zh-CN" altLang="en-US" dirty="0">
                <a:solidFill>
                  <a:srgbClr val="FF0000"/>
                </a:solidFill>
                <a:latin typeface="方正超粗黑_GBK" panose="03000509000000000000" pitchFamily="65" charset="-122"/>
                <a:ea typeface="方正超粗黑_GBK" panose="03000509000000000000" pitchFamily="65" charset="-122"/>
              </a:rPr>
              <a:t>斜支柱</a:t>
            </a:r>
            <a:r>
              <a:rPr lang="zh-CN" altLang="en-US" dirty="0">
                <a:latin typeface="方正超粗黑_GBK" panose="03000509000000000000" pitchFamily="65" charset="-122"/>
                <a:ea typeface="方正超粗黑_GBK" panose="03000509000000000000" pitchFamily="65" charset="-122"/>
              </a:rPr>
              <a:t>（或称</a:t>
            </a:r>
            <a:r>
              <a:rPr lang="zh-CN" altLang="en-US" dirty="0">
                <a:solidFill>
                  <a:srgbClr val="FF0000"/>
                </a:solidFill>
                <a:latin typeface="方正超粗黑_GBK" panose="03000509000000000000" pitchFamily="65" charset="-122"/>
                <a:ea typeface="方正超粗黑_GBK" panose="03000509000000000000" pitchFamily="65" charset="-122"/>
              </a:rPr>
              <a:t>切向支柱</a:t>
            </a:r>
            <a:r>
              <a:rPr lang="zh-CN" altLang="en-US" dirty="0">
                <a:latin typeface="方正超粗黑_GBK" panose="03000509000000000000" pitchFamily="65" charset="-122"/>
                <a:ea typeface="方正超粗黑_GBK" panose="03000509000000000000" pitchFamily="65" charset="-122"/>
              </a:rPr>
              <a:t>）设计可将热应力减小的最小，因为热膨胀会使中心毂轻微转动，以减弱热应力</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8198" y="5365002"/>
            <a:ext cx="5986171"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①</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号支柱内有</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号轴承的滑油供油管路</a:t>
            </a:r>
            <a:r>
              <a:rPr lang="zh-CN" altLang="en-US" dirty="0" smtClean="0">
                <a:latin typeface="方正超粗黑_GBK" panose="03000509000000000000" pitchFamily="65" charset="-122"/>
                <a:ea typeface="方正超粗黑_GBK" panose="03000509000000000000" pitchFamily="65" charset="-122"/>
              </a:rPr>
              <a:t>；②</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号支柱内有滑油排油管</a:t>
            </a:r>
            <a:r>
              <a:rPr lang="zh-CN" altLang="en-US" dirty="0" smtClean="0">
                <a:latin typeface="方正超粗黑_GBK" panose="03000509000000000000" pitchFamily="65" charset="-122"/>
                <a:ea typeface="方正超粗黑_GBK" panose="03000509000000000000" pitchFamily="65" charset="-122"/>
              </a:rPr>
              <a:t>；③</a:t>
            </a:r>
            <a:r>
              <a:rPr lang="zh-CN" altLang="en-US" dirty="0">
                <a:latin typeface="方正超粗黑_GBK" panose="03000509000000000000" pitchFamily="65" charset="-122"/>
                <a:ea typeface="方正超粗黑_GBK" panose="03000509000000000000" pitchFamily="65" charset="-122"/>
              </a:rPr>
              <a:t>在</a:t>
            </a:r>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号支柱之间分布有外机匣余油管</a:t>
            </a:r>
            <a:r>
              <a:rPr lang="zh-CN" altLang="en-US" dirty="0" smtClean="0">
                <a:latin typeface="方正超粗黑_GBK" panose="03000509000000000000" pitchFamily="65" charset="-122"/>
                <a:ea typeface="方正超粗黑_GBK" panose="03000509000000000000" pitchFamily="65" charset="-122"/>
              </a:rPr>
              <a:t>；④</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号轴承余油管分布在</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号支柱之间</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12589" y="3041008"/>
            <a:ext cx="2321256" cy="1754326"/>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涡</a:t>
            </a:r>
            <a:r>
              <a:rPr lang="zh-CN" altLang="en-US" dirty="0">
                <a:latin typeface="方正超粗黑_GBK" panose="03000509000000000000" pitchFamily="65" charset="-122"/>
                <a:ea typeface="方正超粗黑_GBK" panose="03000509000000000000" pitchFamily="65" charset="-122"/>
              </a:rPr>
              <a:t>轮框架共有</a:t>
            </a:r>
            <a:r>
              <a:rPr lang="en-US" altLang="zh-CN" dirty="0">
                <a:latin typeface="方正超粗黑_GBK" panose="03000509000000000000" pitchFamily="65" charset="-122"/>
                <a:ea typeface="方正超粗黑_GBK" panose="03000509000000000000" pitchFamily="65" charset="-122"/>
              </a:rPr>
              <a:t>16</a:t>
            </a:r>
            <a:r>
              <a:rPr lang="zh-CN" altLang="en-US" dirty="0">
                <a:latin typeface="方正超粗黑_GBK" panose="03000509000000000000" pitchFamily="65" charset="-122"/>
                <a:ea typeface="方正超粗黑_GBK" panose="03000509000000000000" pitchFamily="65" charset="-122"/>
              </a:rPr>
              <a:t>个支柱，按顺时针方向（从后向前看）从</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开始编号，直到</a:t>
            </a:r>
            <a:r>
              <a:rPr lang="en-US" altLang="zh-CN" dirty="0">
                <a:latin typeface="方正超粗黑_GBK" panose="03000509000000000000" pitchFamily="65" charset="-122"/>
                <a:ea typeface="方正超粗黑_GBK" panose="03000509000000000000" pitchFamily="65" charset="-122"/>
              </a:rPr>
              <a:t>16</a:t>
            </a:r>
            <a:r>
              <a:rPr lang="zh-CN" altLang="en-US" dirty="0">
                <a:latin typeface="方正超粗黑_GBK" panose="03000509000000000000" pitchFamily="65" charset="-122"/>
                <a:ea typeface="方正超粗黑_GBK" panose="03000509000000000000" pitchFamily="65" charset="-122"/>
              </a:rPr>
              <a:t>号。有些支柱内包含有滑油管</a:t>
            </a:r>
            <a:r>
              <a:rPr lang="zh-CN" altLang="en-US" dirty="0" smtClean="0">
                <a:latin typeface="方正超粗黑_GBK" panose="03000509000000000000" pitchFamily="65" charset="-122"/>
                <a:ea typeface="方正超粗黑_GBK" panose="03000509000000000000" pitchFamily="65" charset="-122"/>
              </a:rPr>
              <a:t>路</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878507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0874" y="0"/>
            <a:ext cx="9698224" cy="6858000"/>
          </a:xfrm>
          <a:prstGeom prst="rect">
            <a:avLst/>
          </a:prstGeom>
        </p:spPr>
      </p:pic>
      <p:sp>
        <p:nvSpPr>
          <p:cNvPr id="3" name="文本框 2"/>
          <p:cNvSpPr txBox="1"/>
          <p:nvPr/>
        </p:nvSpPr>
        <p:spPr>
          <a:xfrm>
            <a:off x="195335" y="151159"/>
            <a:ext cx="3764189" cy="286232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涡轮框架中心毂的前部</a:t>
            </a:r>
          </a:p>
          <a:p>
            <a:r>
              <a:rPr lang="zh-CN" altLang="en-US" dirty="0">
                <a:latin typeface="方正超粗黑_GBK" panose="03000509000000000000" pitchFamily="65" charset="-122"/>
                <a:ea typeface="方正超粗黑_GBK" panose="03000509000000000000" pitchFamily="65" charset="-122"/>
              </a:rPr>
              <a:t>①中心毂内安装边连接</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号轴承支架的外安装边，</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号轴承支架由</a:t>
            </a:r>
            <a:r>
              <a:rPr lang="zh-CN" altLang="en-US" dirty="0">
                <a:solidFill>
                  <a:srgbClr val="FF0000"/>
                </a:solidFill>
                <a:latin typeface="方正超粗黑_GBK" panose="03000509000000000000" pitchFamily="65" charset="-122"/>
                <a:ea typeface="方正超粗黑_GBK" panose="03000509000000000000" pitchFamily="65" charset="-122"/>
              </a:rPr>
              <a:t>钢合金</a:t>
            </a:r>
            <a:r>
              <a:rPr lang="zh-CN" altLang="en-US" dirty="0">
                <a:latin typeface="方正超粗黑_GBK" panose="03000509000000000000" pitchFamily="65" charset="-122"/>
                <a:ea typeface="方正超粗黑_GBK" panose="03000509000000000000" pitchFamily="65" charset="-122"/>
              </a:rPr>
              <a:t>制成。支架内侧有一个调节套筒，它可以固定</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号轴承外圈</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②中心毂外安装边连接滑油收集器。滑油收集器由</a:t>
            </a:r>
            <a:r>
              <a:rPr lang="zh-CN" altLang="en-US" dirty="0">
                <a:solidFill>
                  <a:srgbClr val="FF0000"/>
                </a:solidFill>
                <a:latin typeface="方正超粗黑_GBK" panose="03000509000000000000" pitchFamily="65" charset="-122"/>
                <a:ea typeface="方正超粗黑_GBK" panose="03000509000000000000" pitchFamily="65" charset="-122"/>
              </a:rPr>
              <a:t>钢合金</a:t>
            </a:r>
            <a:r>
              <a:rPr lang="zh-CN" altLang="en-US" dirty="0">
                <a:latin typeface="方正超粗黑_GBK" panose="03000509000000000000" pitchFamily="65" charset="-122"/>
                <a:ea typeface="方正超粗黑_GBK" panose="03000509000000000000" pitchFamily="65" charset="-122"/>
              </a:rPr>
              <a:t>制成，它包容后油槽。其前安装边内侧分布有耐磨材料，与旋转油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气封严蓖齿匹配，提供油槽封严和油槽增压。</a:t>
            </a:r>
          </a:p>
        </p:txBody>
      </p:sp>
    </p:spTree>
    <p:extLst>
      <p:ext uri="{BB962C8B-B14F-4D97-AF65-F5344CB8AC3E}">
        <p14:creationId xmlns:p14="http://schemas.microsoft.com/office/powerpoint/2010/main" val="327230870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219861981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960" y="457200"/>
            <a:ext cx="7498080" cy="5943600"/>
          </a:xfrm>
          <a:prstGeom prst="rect">
            <a:avLst/>
          </a:prstGeom>
        </p:spPr>
      </p:pic>
      <p:sp>
        <p:nvSpPr>
          <p:cNvPr id="3" name="文本框 2"/>
          <p:cNvSpPr txBox="1"/>
          <p:nvPr/>
        </p:nvSpPr>
        <p:spPr>
          <a:xfrm>
            <a:off x="638929" y="2506518"/>
            <a:ext cx="1708031" cy="1077218"/>
          </a:xfrm>
          <a:prstGeom prst="rect">
            <a:avLst/>
          </a:prstGeom>
          <a:noFill/>
        </p:spPr>
        <p:txBody>
          <a:bodyPr wrap="square" rtlCol="0">
            <a:spAutoFit/>
          </a:bodyPr>
          <a:lstStyle/>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增压器排气</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4" name="右箭头 3"/>
          <p:cNvSpPr/>
          <p:nvPr/>
        </p:nvSpPr>
        <p:spPr>
          <a:xfrm>
            <a:off x="2061713" y="3648975"/>
            <a:ext cx="285247" cy="224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2061713" y="2216993"/>
            <a:ext cx="285247" cy="224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flipV="1">
            <a:off x="8137585" y="5098211"/>
            <a:ext cx="2053087" cy="27604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文本框 7"/>
          <p:cNvSpPr txBox="1"/>
          <p:nvPr/>
        </p:nvSpPr>
        <p:spPr>
          <a:xfrm>
            <a:off x="10015842" y="5098211"/>
            <a:ext cx="1708031" cy="584775"/>
          </a:xfrm>
          <a:prstGeom prst="rect">
            <a:avLst/>
          </a:prstGeom>
          <a:noFill/>
        </p:spPr>
        <p:txBody>
          <a:bodyPr wrap="square" rtlCol="0">
            <a:spAutoFit/>
          </a:bodyPr>
          <a:lstStyle/>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排油管</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9" name="直接箭头连接符 8"/>
          <p:cNvCxnSpPr/>
          <p:nvPr/>
        </p:nvCxnSpPr>
        <p:spPr>
          <a:xfrm flipH="1">
            <a:off x="8517148" y="3873262"/>
            <a:ext cx="1774165"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文本框 11"/>
          <p:cNvSpPr txBox="1"/>
          <p:nvPr/>
        </p:nvSpPr>
        <p:spPr>
          <a:xfrm>
            <a:off x="10130287" y="3617201"/>
            <a:ext cx="1708031" cy="584775"/>
          </a:xfrm>
          <a:prstGeom prst="rect">
            <a:avLst/>
          </a:prstGeom>
          <a:noFill/>
        </p:spPr>
        <p:txBody>
          <a:bodyPr wrap="square" rtlCol="0">
            <a:spAutoFit/>
          </a:bodyPr>
          <a:lstStyle/>
          <a:p>
            <a:pPr algn="ctr"/>
            <a:r>
              <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供</a:t>
            </a: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油管</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3" name="直接箭头连接符 12"/>
          <p:cNvCxnSpPr/>
          <p:nvPr/>
        </p:nvCxnSpPr>
        <p:spPr>
          <a:xfrm flipH="1">
            <a:off x="8816772" y="6151088"/>
            <a:ext cx="1373900"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文本框 14"/>
          <p:cNvSpPr txBox="1"/>
          <p:nvPr/>
        </p:nvSpPr>
        <p:spPr>
          <a:xfrm>
            <a:off x="10015841" y="5858700"/>
            <a:ext cx="1708031" cy="584775"/>
          </a:xfrm>
          <a:prstGeom prst="rect">
            <a:avLst/>
          </a:prstGeom>
          <a:noFill/>
        </p:spPr>
        <p:txBody>
          <a:bodyPr wrap="square" rtlCol="0">
            <a:spAutoFit/>
          </a:bodyPr>
          <a:lstStyle/>
          <a:p>
            <a:pPr algn="ctr"/>
            <a:r>
              <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余</a:t>
            </a: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油管</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6" name="椭圆 5"/>
          <p:cNvSpPr/>
          <p:nvPr/>
        </p:nvSpPr>
        <p:spPr>
          <a:xfrm>
            <a:off x="5202303" y="1535502"/>
            <a:ext cx="663659" cy="34505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659504" y="871268"/>
            <a:ext cx="517010" cy="34505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endCxn id="14" idx="6"/>
          </p:cNvCxnSpPr>
          <p:nvPr/>
        </p:nvCxnSpPr>
        <p:spPr>
          <a:xfrm flipH="1">
            <a:off x="6176514" y="983411"/>
            <a:ext cx="4014158" cy="6038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p:cNvCxnSpPr/>
          <p:nvPr/>
        </p:nvCxnSpPr>
        <p:spPr>
          <a:xfrm flipH="1">
            <a:off x="5865962" y="1647645"/>
            <a:ext cx="4425351" cy="6038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9" name="文本框 18"/>
          <p:cNvSpPr txBox="1"/>
          <p:nvPr/>
        </p:nvSpPr>
        <p:spPr>
          <a:xfrm>
            <a:off x="10186737" y="871268"/>
            <a:ext cx="1647841" cy="923330"/>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5</a:t>
            </a:r>
            <a:r>
              <a:rPr lang="zh-CN" altLang="en-US" dirty="0" smtClean="0">
                <a:latin typeface="方正超粗黑_GBK" panose="03000509000000000000" pitchFamily="65" charset="-122"/>
                <a:ea typeface="方正超粗黑_GBK" panose="03000509000000000000" pitchFamily="65" charset="-122"/>
              </a:rPr>
              <a:t>号轴承支架</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a:latin typeface="方正超粗黑_GBK" panose="03000509000000000000" pitchFamily="65" charset="-122"/>
                <a:ea typeface="方正超粗黑_GBK" panose="03000509000000000000" pitchFamily="65" charset="-122"/>
              </a:rPr>
              <a:t>延</a:t>
            </a:r>
            <a:r>
              <a:rPr lang="zh-CN" altLang="en-US" dirty="0" smtClean="0">
                <a:latin typeface="方正超粗黑_GBK" panose="03000509000000000000" pitchFamily="65" charset="-122"/>
                <a:ea typeface="方正超粗黑_GBK" panose="03000509000000000000" pitchFamily="65" charset="-122"/>
              </a:rPr>
              <a:t>伸臂，与封严蓖麻齿匹配</a:t>
            </a:r>
            <a:endParaRPr lang="zh-CN" altLang="en-US" dirty="0">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H="1" flipV="1">
            <a:off x="6207660" y="1768415"/>
            <a:ext cx="4301039" cy="107195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2" name="文本框 21"/>
          <p:cNvSpPr txBox="1"/>
          <p:nvPr/>
        </p:nvSpPr>
        <p:spPr>
          <a:xfrm>
            <a:off x="10186736" y="2642825"/>
            <a:ext cx="1647841"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5</a:t>
            </a:r>
            <a:r>
              <a:rPr lang="zh-CN" altLang="en-US" dirty="0" smtClean="0">
                <a:latin typeface="方正超粗黑_GBK" panose="03000509000000000000" pitchFamily="65" charset="-122"/>
                <a:ea typeface="方正超粗黑_GBK" panose="03000509000000000000" pitchFamily="65" charset="-122"/>
              </a:rPr>
              <a:t>号轴承支架</a:t>
            </a:r>
            <a:endParaRPr lang="zh-CN" altLang="en-US" dirty="0">
              <a:latin typeface="方正超粗黑_GBK" panose="03000509000000000000" pitchFamily="65" charset="-122"/>
              <a:ea typeface="方正超粗黑_GBK" panose="03000509000000000000" pitchFamily="65" charset="-122"/>
            </a:endParaRPr>
          </a:p>
        </p:txBody>
      </p:sp>
      <p:sp>
        <p:nvSpPr>
          <p:cNvPr id="23" name="椭圆 22"/>
          <p:cNvSpPr/>
          <p:nvPr/>
        </p:nvSpPr>
        <p:spPr>
          <a:xfrm>
            <a:off x="4598454" y="854016"/>
            <a:ext cx="517010" cy="34505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624333" y="4891177"/>
            <a:ext cx="517010" cy="34505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667554" y="4891177"/>
            <a:ext cx="517010" cy="34505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p:cNvCxnSpPr/>
          <p:nvPr/>
        </p:nvCxnSpPr>
        <p:spPr>
          <a:xfrm>
            <a:off x="2061713" y="655338"/>
            <a:ext cx="3095159" cy="6065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9" name="文本框 28"/>
          <p:cNvSpPr txBox="1"/>
          <p:nvPr/>
        </p:nvSpPr>
        <p:spPr>
          <a:xfrm>
            <a:off x="638929" y="500998"/>
            <a:ext cx="1436011"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滑油收集器</a:t>
            </a:r>
            <a:endParaRPr lang="zh-CN" altLang="en-US" dirty="0">
              <a:latin typeface="方正超粗黑_GBK" panose="03000509000000000000" pitchFamily="65" charset="-122"/>
              <a:ea typeface="方正超粗黑_GBK" panose="03000509000000000000" pitchFamily="65" charset="-122"/>
            </a:endParaRPr>
          </a:p>
        </p:txBody>
      </p:sp>
      <p:sp>
        <p:nvSpPr>
          <p:cNvPr id="27" name="文本框 26"/>
          <p:cNvSpPr txBox="1"/>
          <p:nvPr/>
        </p:nvSpPr>
        <p:spPr>
          <a:xfrm>
            <a:off x="440665" y="5477470"/>
            <a:ext cx="2730497"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后油槽</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59757919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76308" y="133246"/>
            <a:ext cx="7360989" cy="6724754"/>
          </a:xfrm>
          <a:prstGeom prst="rect">
            <a:avLst/>
          </a:prstGeom>
        </p:spPr>
      </p:pic>
      <p:sp>
        <p:nvSpPr>
          <p:cNvPr id="3" name="文本框 2"/>
          <p:cNvSpPr txBox="1"/>
          <p:nvPr/>
        </p:nvSpPr>
        <p:spPr>
          <a:xfrm>
            <a:off x="207608" y="677718"/>
            <a:ext cx="1708031" cy="1077218"/>
          </a:xfrm>
          <a:prstGeom prst="rect">
            <a:avLst/>
          </a:prstGeom>
          <a:noFill/>
        </p:spPr>
        <p:txBody>
          <a:bodyPr wrap="square" rtlCol="0">
            <a:spAutoFit/>
          </a:bodyPr>
          <a:lstStyle/>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水平</a:t>
            </a:r>
            <a:endPar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斜齿轮</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5" name="直接箭头连接符 4"/>
          <p:cNvCxnSpPr>
            <a:stCxn id="3" idx="3"/>
          </p:cNvCxnSpPr>
          <p:nvPr/>
        </p:nvCxnSpPr>
        <p:spPr>
          <a:xfrm>
            <a:off x="1915639" y="1216327"/>
            <a:ext cx="1750587" cy="1466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 name="直接箭头连接符 5"/>
          <p:cNvCxnSpPr/>
          <p:nvPr/>
        </p:nvCxnSpPr>
        <p:spPr>
          <a:xfrm>
            <a:off x="1293962" y="3100657"/>
            <a:ext cx="1043796" cy="62595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 name="文本框 7"/>
          <p:cNvSpPr txBox="1"/>
          <p:nvPr/>
        </p:nvSpPr>
        <p:spPr>
          <a:xfrm>
            <a:off x="250740" y="2023439"/>
            <a:ext cx="1708031" cy="1077218"/>
          </a:xfrm>
          <a:prstGeom prst="rect">
            <a:avLst/>
          </a:prstGeom>
          <a:noFill/>
        </p:spPr>
        <p:txBody>
          <a:bodyPr wrap="square" rtlCol="0">
            <a:spAutoFit/>
          </a:bodyPr>
          <a:lstStyle/>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径向</a:t>
            </a:r>
            <a:endPar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斜齿轮</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0" name="椭圆 9"/>
          <p:cNvSpPr/>
          <p:nvPr/>
        </p:nvSpPr>
        <p:spPr>
          <a:xfrm>
            <a:off x="7334611" y="255024"/>
            <a:ext cx="2303253" cy="196196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705291" y="945137"/>
            <a:ext cx="1258883" cy="584775"/>
          </a:xfrm>
          <a:prstGeom prst="rect">
            <a:avLst/>
          </a:prstGeom>
          <a:noFill/>
        </p:spPr>
        <p:txBody>
          <a:bodyPr wrap="square" rtlCol="0">
            <a:spAutoFit/>
          </a:bodyPr>
          <a:lstStyle/>
          <a:p>
            <a:pPr algn="ct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IGB</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a:off x="8209904" y="3648974"/>
            <a:ext cx="1874375" cy="58659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4" name="文本框 13"/>
          <p:cNvSpPr txBox="1"/>
          <p:nvPr/>
        </p:nvSpPr>
        <p:spPr>
          <a:xfrm>
            <a:off x="9877819" y="3379608"/>
            <a:ext cx="1258883" cy="584775"/>
          </a:xfrm>
          <a:prstGeom prst="rect">
            <a:avLst/>
          </a:prstGeom>
          <a:noFill/>
        </p:spPr>
        <p:txBody>
          <a:bodyPr wrap="square" rtlCol="0">
            <a:spAutoFit/>
          </a:bodyPr>
          <a:lstStyle/>
          <a:p>
            <a:pPr algn="ct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RDS</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a:off x="6720483" y="4504936"/>
            <a:ext cx="1" cy="16888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7" name="文本框 16"/>
          <p:cNvSpPr txBox="1"/>
          <p:nvPr/>
        </p:nvSpPr>
        <p:spPr>
          <a:xfrm>
            <a:off x="6168460" y="3952719"/>
            <a:ext cx="1258883" cy="584775"/>
          </a:xfrm>
          <a:prstGeom prst="rect">
            <a:avLst/>
          </a:prstGeom>
          <a:noFill/>
        </p:spPr>
        <p:txBody>
          <a:bodyPr wrap="square" rtlCol="0">
            <a:spAutoFit/>
          </a:bodyPr>
          <a:lstStyle/>
          <a:p>
            <a:pPr algn="ctr"/>
            <a:r>
              <a:rPr lang="en-US" altLang="zh-CN"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a:t>
            </a: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DS</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18" name="椭圆 17"/>
          <p:cNvSpPr/>
          <p:nvPr/>
        </p:nvSpPr>
        <p:spPr>
          <a:xfrm>
            <a:off x="7599872" y="5477774"/>
            <a:ext cx="1155939" cy="1216324"/>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917562" y="5641676"/>
            <a:ext cx="1155939" cy="1216324"/>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730437" y="5793548"/>
            <a:ext cx="1258883" cy="584775"/>
          </a:xfrm>
          <a:prstGeom prst="rect">
            <a:avLst/>
          </a:prstGeom>
          <a:noFill/>
        </p:spPr>
        <p:txBody>
          <a:bodyPr wrap="square" rtlCol="0">
            <a:spAutoFit/>
          </a:bodyPr>
          <a:lstStyle/>
          <a:p>
            <a:pPr algn="ct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TGB</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3524428" y="5957450"/>
            <a:ext cx="1258883" cy="584775"/>
          </a:xfrm>
          <a:prstGeom prst="rect">
            <a:avLst/>
          </a:prstGeom>
          <a:noFill/>
        </p:spPr>
        <p:txBody>
          <a:bodyPr wrap="square" rtlCol="0">
            <a:spAutoFit/>
          </a:bodyPr>
          <a:lstStyle/>
          <a:p>
            <a:pPr algn="ctr"/>
            <a:r>
              <a:rPr lang="en-US" altLang="zh-CN"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a:t>
            </a: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GB</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207608" y="5616880"/>
            <a:ext cx="2207788" cy="1077218"/>
          </a:xfrm>
          <a:prstGeom prst="rect">
            <a:avLst/>
          </a:prstGeom>
          <a:solidFill>
            <a:schemeClr val="bg2"/>
          </a:solidFill>
        </p:spPr>
        <p:txBody>
          <a:bodyPr wrap="square" rtlCol="0">
            <a:spAutoFit/>
          </a:bodyPr>
          <a:lstStyle/>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附件驱动主单元体</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3" name="文本框 22"/>
          <p:cNvSpPr txBox="1"/>
          <p:nvPr/>
        </p:nvSpPr>
        <p:spPr>
          <a:xfrm>
            <a:off x="9316815" y="4275895"/>
            <a:ext cx="2380890" cy="1477328"/>
          </a:xfrm>
          <a:prstGeom prst="rect">
            <a:avLst/>
          </a:prstGeom>
          <a:solidFill>
            <a:schemeClr val="bg2"/>
          </a:solidFill>
        </p:spPr>
        <p:txBody>
          <a:bodyPr wrap="square" rtlCol="0">
            <a:spAutoFit/>
          </a:bodyPr>
          <a:lstStyle/>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附件驱动系统的功用：</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启动机</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核心机</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endParaRPr>
          </a:p>
          <a:p>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a:t>
            </a:r>
            <a:r>
              <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2</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）正常运转：</a:t>
            </a:r>
            <a:endParaRPr lang="en-US" altLang="zh-CN"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endParaRPr>
          </a:p>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核</a:t>
            </a:r>
            <a:r>
              <a:rPr lang="zh-CN" altLang="en-US"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sym typeface="Symbol" panose="05050102010706020507" pitchFamily="18" charset="2"/>
              </a:rPr>
              <a:t>心机附件</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724508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20040"/>
            <a:ext cx="9296400" cy="6217920"/>
          </a:xfrm>
          <a:prstGeom prst="rect">
            <a:avLst/>
          </a:prstGeom>
        </p:spPr>
      </p:pic>
      <p:sp>
        <p:nvSpPr>
          <p:cNvPr id="3" name="文本框 2"/>
          <p:cNvSpPr txBox="1"/>
          <p:nvPr/>
        </p:nvSpPr>
        <p:spPr>
          <a:xfrm>
            <a:off x="83387" y="137719"/>
            <a:ext cx="3841632" cy="923330"/>
          </a:xfrm>
          <a:prstGeom prst="rect">
            <a:avLst/>
          </a:prstGeom>
          <a:solidFill>
            <a:schemeClr val="bg2"/>
          </a:solidFill>
        </p:spPr>
        <p:txBody>
          <a:bodyPr wrap="square" rtlCol="0">
            <a:spAutoFit/>
          </a:bodyPr>
          <a:lstStyle/>
          <a:p>
            <a:pPr algn="ctr"/>
            <a:r>
              <a:rPr lang="zh-CN" altLang="en-US" sz="5400" dirty="0">
                <a:solidFill>
                  <a:srgbClr val="C00000"/>
                </a:solidFill>
                <a:latin typeface="方正超粗黑_GBK" panose="03000509000000000000" pitchFamily="65" charset="-122"/>
                <a:ea typeface="方正超粗黑_GBK" panose="03000509000000000000" pitchFamily="65" charset="-122"/>
              </a:rPr>
              <a:t>进口</a:t>
            </a:r>
            <a:r>
              <a:rPr lang="zh-CN" altLang="en-US" sz="5400" dirty="0" smtClean="0">
                <a:solidFill>
                  <a:srgbClr val="C00000"/>
                </a:solidFill>
                <a:latin typeface="方正超粗黑_GBK" panose="03000509000000000000" pitchFamily="65" charset="-122"/>
                <a:ea typeface="方正超粗黑_GBK" panose="03000509000000000000" pitchFamily="65" charset="-122"/>
              </a:rPr>
              <a:t>齿轮箱</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471049" y="4749387"/>
            <a:ext cx="1708031" cy="584775"/>
          </a:xfrm>
          <a:prstGeom prst="rect">
            <a:avLst/>
          </a:prstGeom>
          <a:solidFill>
            <a:schemeClr val="bg2"/>
          </a:solidFill>
        </p:spPr>
        <p:txBody>
          <a:bodyPr wrap="square" rtlCol="0">
            <a:spAutoFit/>
          </a:bodyPr>
          <a:lstStyle/>
          <a:p>
            <a:pPr algn="ct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HPC</a:t>
            </a: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轴</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5" name="直接箭头连接符 4"/>
          <p:cNvCxnSpPr>
            <a:stCxn id="4" idx="0"/>
          </p:cNvCxnSpPr>
          <p:nvPr/>
        </p:nvCxnSpPr>
        <p:spPr>
          <a:xfrm flipV="1">
            <a:off x="8325065" y="4045789"/>
            <a:ext cx="749923" cy="70359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 name="直接箭头连接符 6"/>
          <p:cNvCxnSpPr/>
          <p:nvPr/>
        </p:nvCxnSpPr>
        <p:spPr>
          <a:xfrm>
            <a:off x="4002657" y="2803585"/>
            <a:ext cx="2093343" cy="97478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文本框 10"/>
          <p:cNvSpPr txBox="1"/>
          <p:nvPr/>
        </p:nvSpPr>
        <p:spPr>
          <a:xfrm>
            <a:off x="2294626" y="2173687"/>
            <a:ext cx="1708031" cy="1077218"/>
          </a:xfrm>
          <a:prstGeom prst="rect">
            <a:avLst/>
          </a:prstGeom>
          <a:solidFill>
            <a:schemeClr val="bg2"/>
          </a:solidFill>
        </p:spPr>
        <p:txBody>
          <a:bodyPr wrap="square" rtlCol="0">
            <a:spAutoFit/>
          </a:bodyPr>
          <a:lstStyle/>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水平</a:t>
            </a:r>
            <a:endPar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斜齿轮</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V="1">
            <a:off x="2294626" y="4045790"/>
            <a:ext cx="1900686" cy="47680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文本框 14"/>
          <p:cNvSpPr txBox="1"/>
          <p:nvPr/>
        </p:nvSpPr>
        <p:spPr>
          <a:xfrm>
            <a:off x="593784" y="4045789"/>
            <a:ext cx="1708031" cy="1077218"/>
          </a:xfrm>
          <a:prstGeom prst="rect">
            <a:avLst/>
          </a:prstGeom>
          <a:solidFill>
            <a:schemeClr val="bg2"/>
          </a:solidFill>
        </p:spPr>
        <p:txBody>
          <a:bodyPr wrap="square" rtlCol="0">
            <a:spAutoFit/>
          </a:bodyPr>
          <a:lstStyle/>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径向</a:t>
            </a:r>
            <a:endPar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a:p>
            <a:pPr algn="ct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斜齿轮</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flipH="1">
            <a:off x="6855127" y="707367"/>
            <a:ext cx="789675" cy="3536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 name="直接箭头连接符 17"/>
          <p:cNvCxnSpPr/>
          <p:nvPr/>
        </p:nvCxnSpPr>
        <p:spPr>
          <a:xfrm flipH="1">
            <a:off x="7536613" y="707367"/>
            <a:ext cx="108189" cy="4692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1" name="文本框 20"/>
          <p:cNvSpPr txBox="1"/>
          <p:nvPr/>
        </p:nvSpPr>
        <p:spPr>
          <a:xfrm>
            <a:off x="6790786" y="137719"/>
            <a:ext cx="1708031" cy="584775"/>
          </a:xfrm>
          <a:prstGeom prst="rect">
            <a:avLst/>
          </a:prstGeom>
          <a:solidFill>
            <a:schemeClr val="bg2"/>
          </a:solidFill>
        </p:spPr>
        <p:txBody>
          <a:bodyPr wrap="square" rtlCol="0">
            <a:spAutoFit/>
          </a:bodyPr>
          <a:lstStyle/>
          <a:p>
            <a:pPr algn="ct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a:t>
            </a: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号轴承</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3787714" y="2377488"/>
            <a:ext cx="1708031" cy="584775"/>
          </a:xfrm>
          <a:prstGeom prst="rect">
            <a:avLst/>
          </a:prstGeom>
          <a:solidFill>
            <a:schemeClr val="bg2"/>
          </a:solidFill>
        </p:spPr>
        <p:txBody>
          <a:bodyPr wrap="square" rtlCol="0">
            <a:spAutoFit/>
          </a:bodyPr>
          <a:lstStyle/>
          <a:p>
            <a:pPr algn="ct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47</a:t>
            </a: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个齿</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23" name="文本框 22"/>
          <p:cNvSpPr txBox="1"/>
          <p:nvPr/>
        </p:nvSpPr>
        <p:spPr>
          <a:xfrm>
            <a:off x="586595" y="5130824"/>
            <a:ext cx="1708031" cy="584775"/>
          </a:xfrm>
          <a:prstGeom prst="rect">
            <a:avLst/>
          </a:prstGeom>
          <a:solidFill>
            <a:schemeClr val="bg2"/>
          </a:solidFill>
        </p:spPr>
        <p:txBody>
          <a:bodyPr wrap="square" rtlCol="0">
            <a:spAutoFit/>
          </a:bodyPr>
          <a:lstStyle/>
          <a:p>
            <a:pPr algn="ct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35</a:t>
            </a: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个齿</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3260607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49052" y="0"/>
            <a:ext cx="9093896" cy="6858000"/>
          </a:xfrm>
          <a:prstGeom prst="rect">
            <a:avLst/>
          </a:prstGeom>
        </p:spPr>
      </p:pic>
      <p:sp>
        <p:nvSpPr>
          <p:cNvPr id="3" name="文本框 2"/>
          <p:cNvSpPr txBox="1"/>
          <p:nvPr/>
        </p:nvSpPr>
        <p:spPr>
          <a:xfrm>
            <a:off x="178277" y="223983"/>
            <a:ext cx="3841632" cy="923330"/>
          </a:xfrm>
          <a:prstGeom prst="rect">
            <a:avLst/>
          </a:prstGeom>
          <a:solidFill>
            <a:schemeClr val="bg2"/>
          </a:solidFill>
        </p:spPr>
        <p:txBody>
          <a:bodyPr wrap="square" rtlCol="0">
            <a:spAutoFit/>
          </a:bodyPr>
          <a:lstStyle/>
          <a:p>
            <a:pPr algn="ctr"/>
            <a:r>
              <a:rPr lang="zh-CN" altLang="en-US" sz="5400" dirty="0">
                <a:solidFill>
                  <a:srgbClr val="C00000"/>
                </a:solidFill>
                <a:latin typeface="方正超粗黑_GBK" panose="03000509000000000000" pitchFamily="65" charset="-122"/>
                <a:ea typeface="方正超粗黑_GBK" panose="03000509000000000000" pitchFamily="65" charset="-122"/>
              </a:rPr>
              <a:t>转换</a:t>
            </a:r>
            <a:r>
              <a:rPr lang="zh-CN" altLang="en-US" sz="5400" dirty="0" smtClean="0">
                <a:solidFill>
                  <a:srgbClr val="C00000"/>
                </a:solidFill>
                <a:latin typeface="方正超粗黑_GBK" panose="03000509000000000000" pitchFamily="65" charset="-122"/>
                <a:ea typeface="方正超粗黑_GBK" panose="03000509000000000000" pitchFamily="65" charset="-122"/>
              </a:rPr>
              <a:t>齿轮箱</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4769382" y="324248"/>
            <a:ext cx="1708031" cy="584775"/>
          </a:xfrm>
          <a:prstGeom prst="rect">
            <a:avLst/>
          </a:prstGeom>
          <a:solidFill>
            <a:schemeClr val="bg2"/>
          </a:solidFill>
        </p:spPr>
        <p:txBody>
          <a:bodyPr wrap="square" rtlCol="0">
            <a:spAutoFit/>
          </a:bodyPr>
          <a:lstStyle/>
          <a:p>
            <a:pPr algn="ct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31</a:t>
            </a: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个齿</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7469450" y="5793395"/>
            <a:ext cx="1708031" cy="584775"/>
          </a:xfrm>
          <a:prstGeom prst="rect">
            <a:avLst/>
          </a:prstGeom>
          <a:solidFill>
            <a:schemeClr val="bg2"/>
          </a:solidFill>
        </p:spPr>
        <p:txBody>
          <a:bodyPr wrap="square" rtlCol="0">
            <a:spAutoFit/>
          </a:bodyPr>
          <a:lstStyle/>
          <a:p>
            <a:pPr algn="ctr"/>
            <a:r>
              <a:rPr lang="en-US" altLang="zh-CN"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32</a:t>
            </a:r>
            <a:r>
              <a:rPr lang="zh-CN" altLang="en-US" sz="3200" dirty="0" smtClean="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个齿</a:t>
            </a:r>
            <a:endParaRPr lang="zh-CN" altLang="en-US" sz="3200" dirty="0">
              <a:ln w="0"/>
              <a:solidFill>
                <a:srgbClr val="FF0000"/>
              </a:solidFill>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6090494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0679" y="0"/>
            <a:ext cx="6849297" cy="6858000"/>
          </a:xfrm>
          <a:prstGeom prst="rect">
            <a:avLst/>
          </a:prstGeom>
        </p:spPr>
      </p:pic>
      <p:pic>
        <p:nvPicPr>
          <p:cNvPr id="3" name="图片 2"/>
          <p:cNvPicPr>
            <a:picLocks noChangeAspect="1"/>
          </p:cNvPicPr>
          <p:nvPr/>
        </p:nvPicPr>
        <p:blipFill>
          <a:blip r:embed="rId3"/>
          <a:stretch>
            <a:fillRect/>
          </a:stretch>
        </p:blipFill>
        <p:spPr>
          <a:xfrm>
            <a:off x="6949976" y="568290"/>
            <a:ext cx="5013205" cy="5721420"/>
          </a:xfrm>
          <a:prstGeom prst="rect">
            <a:avLst/>
          </a:prstGeom>
        </p:spPr>
      </p:pic>
      <p:sp>
        <p:nvSpPr>
          <p:cNvPr id="4" name="文本框 3"/>
          <p:cNvSpPr txBox="1"/>
          <p:nvPr/>
        </p:nvSpPr>
        <p:spPr>
          <a:xfrm>
            <a:off x="550651" y="3259723"/>
            <a:ext cx="941719" cy="338554"/>
          </a:xfrm>
          <a:prstGeom prst="rect">
            <a:avLst/>
          </a:prstGeom>
          <a:solidFill>
            <a:schemeClr val="bg2"/>
          </a:solidFill>
        </p:spPr>
        <p:txBody>
          <a:bodyPr wrap="square" rtlCol="0">
            <a:spAutoFit/>
          </a:bodyPr>
          <a:lstStyle/>
          <a:p>
            <a:pPr algn="ctr"/>
            <a:r>
              <a:rPr lang="zh-CN" altLang="en-US" sz="1600" dirty="0" smtClean="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燃油滤</a:t>
            </a:r>
            <a:endParaRPr lang="zh-CN" altLang="en-US" sz="1600"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100679" y="106625"/>
            <a:ext cx="2107722" cy="923330"/>
          </a:xfrm>
          <a:prstGeom prst="rect">
            <a:avLst/>
          </a:prstGeom>
          <a:solidFill>
            <a:schemeClr val="bg2"/>
          </a:solidFill>
        </p:spPr>
        <p:txBody>
          <a:bodyPr wrap="square" rtlCol="0">
            <a:spAutoFit/>
          </a:bodyPr>
          <a:lstStyle/>
          <a:p>
            <a:pPr algn="ctr"/>
            <a:r>
              <a:rPr lang="en-US" altLang="zh-CN" sz="5400" dirty="0" smtClean="0">
                <a:solidFill>
                  <a:srgbClr val="C00000"/>
                </a:solidFill>
                <a:latin typeface="方正超粗黑_GBK" panose="03000509000000000000" pitchFamily="65" charset="-122"/>
                <a:ea typeface="方正超粗黑_GBK" panose="03000509000000000000" pitchFamily="65" charset="-122"/>
              </a:rPr>
              <a:t>AGB</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2613641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平衡螺钉主要应</a:t>
            </a:r>
            <a:r>
              <a:rPr lang="zh-CN" altLang="en-US" dirty="0" smtClean="0"/>
              <a:t>用：</a:t>
            </a:r>
            <a:endParaRPr lang="zh-CN" altLang="en-US" dirty="0"/>
          </a:p>
        </p:txBody>
      </p:sp>
      <p:sp>
        <p:nvSpPr>
          <p:cNvPr id="3" name="内容占位符 2"/>
          <p:cNvSpPr>
            <a:spLocks noGrp="1"/>
          </p:cNvSpPr>
          <p:nvPr>
            <p:ph idx="1"/>
          </p:nvPr>
        </p:nvSpPr>
        <p:spPr/>
        <p:txBody>
          <a:bodyPr/>
          <a:lstStyle/>
          <a:p>
            <a:r>
              <a:rPr lang="zh-CN" altLang="en-US" dirty="0" smtClean="0"/>
              <a:t>（</a:t>
            </a:r>
            <a:r>
              <a:rPr lang="en-US" altLang="zh-CN" dirty="0" smtClean="0"/>
              <a:t>1</a:t>
            </a:r>
            <a:r>
              <a:rPr lang="zh-CN" altLang="en-US" dirty="0" smtClean="0"/>
              <a:t>）更</a:t>
            </a:r>
            <a:r>
              <a:rPr lang="zh-CN" altLang="en-US" dirty="0"/>
              <a:t>换风扇叶片后的风扇静平衡（例如外来物损伤后</a:t>
            </a:r>
            <a:r>
              <a:rPr lang="zh-CN" altLang="en-US" dirty="0" smtClean="0"/>
              <a:t>）；</a:t>
            </a:r>
            <a:endParaRPr lang="en-US" altLang="zh-CN" dirty="0" smtClean="0"/>
          </a:p>
          <a:p>
            <a:r>
              <a:rPr lang="zh-CN" altLang="en-US" dirty="0" smtClean="0"/>
              <a:t>（</a:t>
            </a:r>
            <a:r>
              <a:rPr lang="en-US" altLang="zh-CN" dirty="0" smtClean="0"/>
              <a:t>2</a:t>
            </a:r>
            <a:r>
              <a:rPr lang="zh-CN" altLang="en-US" dirty="0" smtClean="0"/>
              <a:t>）发</a:t>
            </a:r>
            <a:r>
              <a:rPr lang="zh-CN" altLang="en-US" dirty="0"/>
              <a:t>动机振动水平高于极限值后进行风扇平衡配平</a:t>
            </a:r>
            <a:r>
              <a:rPr lang="zh-CN" altLang="en-US" dirty="0" smtClean="0"/>
              <a:t>。</a:t>
            </a:r>
            <a:endParaRPr lang="en-US" altLang="zh-CN" dirty="0" smtClean="0"/>
          </a:p>
          <a:p>
            <a:endParaRPr lang="en-US" altLang="zh-CN" dirty="0"/>
          </a:p>
          <a:p>
            <a:r>
              <a:rPr lang="zh-CN" altLang="en-US" dirty="0"/>
              <a:t>二套平衡螺钉，每一套螺钉都采用</a:t>
            </a:r>
            <a:r>
              <a:rPr lang="en-US" altLang="zh-CN" dirty="0" smtClean="0"/>
              <a:t>P01-P07</a:t>
            </a:r>
            <a:r>
              <a:rPr lang="zh-CN" altLang="en-US" dirty="0"/>
              <a:t>，或</a:t>
            </a:r>
            <a:r>
              <a:rPr lang="en-US" altLang="zh-CN" dirty="0" smtClean="0"/>
              <a:t>P08-P14</a:t>
            </a:r>
            <a:r>
              <a:rPr lang="zh-CN" altLang="en-US" dirty="0"/>
              <a:t>标识</a:t>
            </a:r>
            <a:r>
              <a:rPr lang="zh-CN" altLang="en-US" dirty="0" smtClean="0"/>
              <a:t>。</a:t>
            </a:r>
            <a:endParaRPr lang="en-US" altLang="zh-CN" dirty="0" smtClean="0"/>
          </a:p>
          <a:p>
            <a:r>
              <a:rPr lang="zh-CN" altLang="en-US" dirty="0" smtClean="0"/>
              <a:t>刻</a:t>
            </a:r>
            <a:r>
              <a:rPr lang="zh-CN" altLang="en-US" dirty="0"/>
              <a:t>在螺钉头上的数字指示各个重量</a:t>
            </a:r>
            <a:r>
              <a:rPr lang="zh-CN" altLang="en-US" dirty="0" smtClean="0"/>
              <a:t>。</a:t>
            </a:r>
            <a:endParaRPr lang="en-US" altLang="zh-CN" dirty="0" smtClean="0"/>
          </a:p>
          <a:p>
            <a:r>
              <a:rPr lang="zh-CN" altLang="en-US" dirty="0"/>
              <a:t>后锥的后安装边的外缘共有</a:t>
            </a:r>
            <a:r>
              <a:rPr lang="en-US" altLang="zh-CN" dirty="0"/>
              <a:t>36</a:t>
            </a:r>
            <a:r>
              <a:rPr lang="zh-CN" altLang="en-US" dirty="0"/>
              <a:t>个螺纹塞孔，可容纳平衡螺钉。</a:t>
            </a:r>
            <a:endParaRPr lang="en-US" altLang="zh-CN" dirty="0" smtClean="0"/>
          </a:p>
          <a:p>
            <a:endParaRPr lang="zh-CN" altLang="en-US" dirty="0"/>
          </a:p>
        </p:txBody>
      </p:sp>
    </p:spTree>
    <p:extLst>
      <p:ext uri="{BB962C8B-B14F-4D97-AF65-F5344CB8AC3E}">
        <p14:creationId xmlns:p14="http://schemas.microsoft.com/office/powerpoint/2010/main" val="358705791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71" y="150175"/>
            <a:ext cx="7071602" cy="560281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273" y="348582"/>
            <a:ext cx="4882995" cy="6181614"/>
          </a:xfrm>
          <a:prstGeom prst="rect">
            <a:avLst/>
          </a:prstGeom>
          <a:ln w="28575">
            <a:solidFill>
              <a:srgbClr val="FFC000"/>
            </a:solidFill>
          </a:ln>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9913" y="348582"/>
            <a:ext cx="2746722" cy="2063405"/>
          </a:xfrm>
          <a:prstGeom prst="rect">
            <a:avLst/>
          </a:prstGeom>
          <a:ln w="28575">
            <a:solidFill>
              <a:srgbClr val="FFC000"/>
            </a:solidFill>
          </a:ln>
        </p:spPr>
      </p:pic>
      <p:sp>
        <p:nvSpPr>
          <p:cNvPr id="5" name="文本框 4"/>
          <p:cNvSpPr txBox="1"/>
          <p:nvPr/>
        </p:nvSpPr>
        <p:spPr>
          <a:xfrm>
            <a:off x="143812" y="5851818"/>
            <a:ext cx="4799123" cy="923330"/>
          </a:xfrm>
          <a:prstGeom prst="rect">
            <a:avLst/>
          </a:prstGeom>
          <a:solidFill>
            <a:schemeClr val="bg2"/>
          </a:solidFill>
        </p:spPr>
        <p:txBody>
          <a:bodyPr wrap="square" rtlCol="0">
            <a:spAutoFit/>
          </a:bodyPr>
          <a:lstStyle/>
          <a:p>
            <a:pPr algn="ctr"/>
            <a:r>
              <a:rPr lang="en-US" altLang="zh-CN" sz="5400" dirty="0" smtClean="0">
                <a:solidFill>
                  <a:srgbClr val="C00000"/>
                </a:solidFill>
                <a:latin typeface="方正超粗黑_GBK" panose="03000509000000000000" pitchFamily="65" charset="-122"/>
                <a:ea typeface="方正超粗黑_GBK" panose="03000509000000000000" pitchFamily="65" charset="-122"/>
              </a:rPr>
              <a:t>AGB</a:t>
            </a:r>
            <a:r>
              <a:rPr lang="zh-CN" altLang="en-US" sz="5400" dirty="0" smtClean="0">
                <a:solidFill>
                  <a:srgbClr val="C00000"/>
                </a:solidFill>
                <a:latin typeface="方正超粗黑_GBK" panose="03000509000000000000" pitchFamily="65" charset="-122"/>
                <a:ea typeface="方正超粗黑_GBK" panose="03000509000000000000" pitchFamily="65" charset="-122"/>
              </a:rPr>
              <a:t>安装附件</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848021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07837" y="0"/>
            <a:ext cx="9576326" cy="6858000"/>
          </a:xfrm>
          <a:prstGeom prst="rect">
            <a:avLst/>
          </a:prstGeom>
        </p:spPr>
      </p:pic>
      <p:sp>
        <p:nvSpPr>
          <p:cNvPr id="3" name="文本框 2"/>
          <p:cNvSpPr txBox="1"/>
          <p:nvPr/>
        </p:nvSpPr>
        <p:spPr>
          <a:xfrm>
            <a:off x="6504317" y="5670663"/>
            <a:ext cx="3976777"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发动机站位</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31516828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发动机站位</a:t>
            </a:r>
            <a:endParaRPr lang="zh-CN" altLang="en-US" dirty="0"/>
          </a:p>
        </p:txBody>
      </p:sp>
      <p:sp>
        <p:nvSpPr>
          <p:cNvPr id="3" name="内容占位符 2"/>
          <p:cNvSpPr>
            <a:spLocks noGrp="1"/>
          </p:cNvSpPr>
          <p:nvPr>
            <p:ph idx="1"/>
          </p:nvPr>
        </p:nvSpPr>
        <p:spPr/>
        <p:txBody>
          <a:bodyPr/>
          <a:lstStyle/>
          <a:p>
            <a:r>
              <a:rPr lang="zh-CN" altLang="en-US" dirty="0"/>
              <a:t>在气流通道中，把特征截面处的气动参数表示出来，这些截面就称为发动机的站</a:t>
            </a:r>
            <a:r>
              <a:rPr lang="zh-CN" altLang="en-US" dirty="0" smtClean="0"/>
              <a:t>位。</a:t>
            </a:r>
            <a:endParaRPr lang="en-US" altLang="zh-CN" dirty="0" smtClean="0"/>
          </a:p>
          <a:p>
            <a:r>
              <a:rPr lang="zh-CN" altLang="en-US" dirty="0" smtClean="0"/>
              <a:t>建</a:t>
            </a:r>
            <a:r>
              <a:rPr lang="zh-CN" altLang="en-US" dirty="0"/>
              <a:t>立发动机站位，有利于对发动机的性能进行评估和监控，判断发动机所处的工作状态是否正常，便于飞行员或地勤维修人员正确使用和维护发动机。</a:t>
            </a:r>
          </a:p>
        </p:txBody>
      </p:sp>
    </p:spTree>
    <p:extLst>
      <p:ext uri="{BB962C8B-B14F-4D97-AF65-F5344CB8AC3E}">
        <p14:creationId xmlns:p14="http://schemas.microsoft.com/office/powerpoint/2010/main" val="26980266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发动机站位</a:t>
            </a:r>
            <a:endParaRPr lang="zh-CN" altLang="en-US" dirty="0"/>
          </a:p>
        </p:txBody>
      </p:sp>
      <p:sp>
        <p:nvSpPr>
          <p:cNvPr id="3" name="内容占位符 2"/>
          <p:cNvSpPr>
            <a:spLocks noGrp="1"/>
          </p:cNvSpPr>
          <p:nvPr>
            <p:ph idx="1"/>
          </p:nvPr>
        </p:nvSpPr>
        <p:spPr/>
        <p:txBody>
          <a:bodyPr/>
          <a:lstStyle/>
          <a:p>
            <a:r>
              <a:rPr lang="en-US" altLang="zh-CN" dirty="0"/>
              <a:t>CFM56-7B</a:t>
            </a:r>
            <a:r>
              <a:rPr lang="zh-CN" altLang="en-US" dirty="0"/>
              <a:t>在</a:t>
            </a:r>
            <a:r>
              <a:rPr lang="en-US" altLang="zh-CN" dirty="0"/>
              <a:t>CFM56-7 </a:t>
            </a:r>
            <a:r>
              <a:rPr lang="zh-CN" altLang="en-US" dirty="0"/>
              <a:t>在下列</a:t>
            </a:r>
            <a:r>
              <a:rPr lang="en-US" altLang="zh-CN" dirty="0"/>
              <a:t>5 </a:t>
            </a:r>
            <a:r>
              <a:rPr lang="zh-CN" altLang="en-US" dirty="0"/>
              <a:t>个空气动力站位有探头或传感</a:t>
            </a:r>
            <a:r>
              <a:rPr lang="zh-CN" altLang="en-US" dirty="0" smtClean="0"/>
              <a:t>器</a:t>
            </a:r>
            <a:endParaRPr lang="en-US" altLang="zh-CN" dirty="0" smtClean="0"/>
          </a:p>
          <a:p>
            <a:r>
              <a:rPr lang="zh-CN" altLang="en-US" dirty="0" smtClean="0"/>
              <a:t>（</a:t>
            </a:r>
            <a:r>
              <a:rPr lang="en-US" altLang="zh-CN" dirty="0"/>
              <a:t>1</a:t>
            </a:r>
            <a:r>
              <a:rPr lang="zh-CN" altLang="en-US" dirty="0"/>
              <a:t>）</a:t>
            </a:r>
            <a:r>
              <a:rPr lang="en-US" altLang="zh-CN" dirty="0"/>
              <a:t>0 </a:t>
            </a:r>
            <a:r>
              <a:rPr lang="zh-CN" altLang="en-US" dirty="0"/>
              <a:t>站位：环境大气；</a:t>
            </a:r>
          </a:p>
          <a:p>
            <a:r>
              <a:rPr lang="zh-CN" altLang="en-US" dirty="0"/>
              <a:t>（</a:t>
            </a:r>
            <a:r>
              <a:rPr lang="en-US" altLang="zh-CN" dirty="0"/>
              <a:t>2</a:t>
            </a:r>
            <a:r>
              <a:rPr lang="zh-CN" altLang="en-US" dirty="0"/>
              <a:t>）站位</a:t>
            </a:r>
            <a:r>
              <a:rPr lang="en-US" altLang="zh-CN" dirty="0"/>
              <a:t>12</a:t>
            </a:r>
            <a:r>
              <a:rPr lang="zh-CN" altLang="en-US" dirty="0"/>
              <a:t>：风扇进气口；</a:t>
            </a:r>
          </a:p>
          <a:p>
            <a:r>
              <a:rPr lang="zh-CN" altLang="en-US" dirty="0"/>
              <a:t>（</a:t>
            </a:r>
            <a:r>
              <a:rPr lang="en-US" altLang="zh-CN" dirty="0"/>
              <a:t>3</a:t>
            </a:r>
            <a:r>
              <a:rPr lang="zh-CN" altLang="en-US" dirty="0"/>
              <a:t>）站位</a:t>
            </a:r>
            <a:r>
              <a:rPr lang="en-US" altLang="zh-CN" dirty="0"/>
              <a:t>25</a:t>
            </a:r>
            <a:r>
              <a:rPr lang="zh-CN" altLang="en-US" dirty="0"/>
              <a:t>：高压压气机进口；</a:t>
            </a:r>
          </a:p>
          <a:p>
            <a:r>
              <a:rPr lang="zh-CN" altLang="en-US" dirty="0"/>
              <a:t>（</a:t>
            </a:r>
            <a:r>
              <a:rPr lang="en-US" altLang="zh-CN" dirty="0"/>
              <a:t>4</a:t>
            </a:r>
            <a:r>
              <a:rPr lang="zh-CN" altLang="en-US" dirty="0"/>
              <a:t>）站位</a:t>
            </a:r>
            <a:r>
              <a:rPr lang="en-US" altLang="zh-CN" dirty="0"/>
              <a:t>30</a:t>
            </a:r>
            <a:r>
              <a:rPr lang="zh-CN" altLang="en-US" dirty="0"/>
              <a:t>：高压压气机排气口；</a:t>
            </a:r>
          </a:p>
          <a:p>
            <a:r>
              <a:rPr lang="zh-CN" altLang="en-US" dirty="0"/>
              <a:t>（</a:t>
            </a:r>
            <a:r>
              <a:rPr lang="en-US" altLang="zh-CN" dirty="0"/>
              <a:t>5</a:t>
            </a:r>
            <a:r>
              <a:rPr lang="zh-CN" altLang="en-US" dirty="0"/>
              <a:t>）站位</a:t>
            </a:r>
            <a:r>
              <a:rPr lang="en-US" altLang="zh-CN" dirty="0"/>
              <a:t>49.5</a:t>
            </a:r>
            <a:r>
              <a:rPr lang="zh-CN" altLang="en-US" dirty="0"/>
              <a:t>：第</a:t>
            </a:r>
            <a:r>
              <a:rPr lang="en-US" altLang="zh-CN" dirty="0"/>
              <a:t>2 </a:t>
            </a:r>
            <a:r>
              <a:rPr lang="zh-CN" altLang="en-US" dirty="0"/>
              <a:t>级低压涡轮进口导向器。</a:t>
            </a:r>
          </a:p>
        </p:txBody>
      </p:sp>
    </p:spTree>
    <p:extLst>
      <p:ext uri="{BB962C8B-B14F-4D97-AF65-F5344CB8AC3E}">
        <p14:creationId xmlns:p14="http://schemas.microsoft.com/office/powerpoint/2010/main" val="32220951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66742" y="85725"/>
            <a:ext cx="9229725" cy="6686550"/>
          </a:xfrm>
          <a:prstGeom prst="rect">
            <a:avLst/>
          </a:prstGeom>
        </p:spPr>
      </p:pic>
      <p:sp>
        <p:nvSpPr>
          <p:cNvPr id="3" name="文本框 2"/>
          <p:cNvSpPr txBox="1"/>
          <p:nvPr/>
        </p:nvSpPr>
        <p:spPr>
          <a:xfrm>
            <a:off x="6504317" y="5722419"/>
            <a:ext cx="4546121"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发动机安装边</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9635434" y="2523984"/>
            <a:ext cx="2150855" cy="2308324"/>
          </a:xfrm>
          <a:prstGeom prst="rect">
            <a:avLst/>
          </a:prstGeom>
          <a:solidFill>
            <a:schemeClr val="bg2"/>
          </a:solidFill>
        </p:spPr>
        <p:txBody>
          <a:bodyPr wrap="square" rtlCol="0">
            <a:spAutoFit/>
          </a:bodyPr>
          <a:lstStyle/>
          <a:p>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发动机外机匣共有</a:t>
            </a:r>
            <a:r>
              <a:rPr lang="en-US" altLang="zh-CN"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16</a:t>
            </a:r>
            <a:r>
              <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rPr>
              <a:t>凸缘（安装边），通过字母数字识别。这些凸缘用于固定各种附件和组件。使用字母数字指示以查找发动机上的部件位置。</a:t>
            </a:r>
            <a:endParaRPr lang="zh-CN" altLang="en-US" dirty="0">
              <a:ln w="0"/>
              <a:effectLst>
                <a:outerShdw blurRad="38100" dist="19050" dir="2700000" algn="tl" rotWithShape="0">
                  <a:schemeClr val="dk1">
                    <a:alpha val="40000"/>
                  </a:schemeClr>
                </a:outerShdw>
              </a:effectLst>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2217162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826" y="1021887"/>
            <a:ext cx="5698347" cy="4814225"/>
          </a:xfrm>
          <a:prstGeom prst="rect">
            <a:avLst/>
          </a:prstGeom>
        </p:spPr>
      </p:pic>
      <p:sp>
        <p:nvSpPr>
          <p:cNvPr id="3" name="文本框 2"/>
          <p:cNvSpPr txBox="1"/>
          <p:nvPr/>
        </p:nvSpPr>
        <p:spPr>
          <a:xfrm>
            <a:off x="6650966" y="5722419"/>
            <a:ext cx="5313872" cy="923330"/>
          </a:xfrm>
          <a:prstGeom prst="rect">
            <a:avLst/>
          </a:prstGeom>
          <a:solidFill>
            <a:schemeClr val="bg2"/>
          </a:solidFill>
        </p:spPr>
        <p:txBody>
          <a:bodyPr wrap="square" rtlCol="0">
            <a:spAutoFit/>
          </a:bodyPr>
          <a:lstStyle/>
          <a:p>
            <a:pPr algn="ctr"/>
            <a:r>
              <a:rPr lang="en-US" altLang="zh-CN" sz="5400" dirty="0" smtClean="0">
                <a:solidFill>
                  <a:srgbClr val="C00000"/>
                </a:solidFill>
                <a:latin typeface="方正超粗黑_GBK" panose="03000509000000000000" pitchFamily="65" charset="-122"/>
                <a:ea typeface="方正超粗黑_GBK" panose="03000509000000000000" pitchFamily="65" charset="-122"/>
              </a:rPr>
              <a:t>2018</a:t>
            </a:r>
            <a:r>
              <a:rPr lang="zh-CN" altLang="en-US" sz="5400" dirty="0" smtClean="0">
                <a:solidFill>
                  <a:srgbClr val="C00000"/>
                </a:solidFill>
                <a:latin typeface="方正超粗黑_GBK" panose="03000509000000000000" pitchFamily="65" charset="-122"/>
                <a:ea typeface="方正超粗黑_GBK" panose="03000509000000000000" pitchFamily="65" charset="-122"/>
              </a:rPr>
              <a:t>年</a:t>
            </a:r>
            <a:r>
              <a:rPr lang="en-US" altLang="zh-CN" sz="5400" dirty="0" smtClean="0">
                <a:solidFill>
                  <a:srgbClr val="C00000"/>
                </a:solidFill>
                <a:latin typeface="方正超粗黑_GBK" panose="03000509000000000000" pitchFamily="65" charset="-122"/>
                <a:ea typeface="方正超粗黑_GBK" panose="03000509000000000000" pitchFamily="65" charset="-122"/>
              </a:rPr>
              <a:t>9</a:t>
            </a:r>
            <a:r>
              <a:rPr lang="zh-CN" altLang="en-US" sz="5400" dirty="0" smtClean="0">
                <a:solidFill>
                  <a:srgbClr val="C00000"/>
                </a:solidFill>
                <a:latin typeface="方正超粗黑_GBK" panose="03000509000000000000" pitchFamily="65" charset="-122"/>
                <a:ea typeface="方正超粗黑_GBK" panose="03000509000000000000" pitchFamily="65" charset="-122"/>
              </a:rPr>
              <a:t>月</a:t>
            </a:r>
            <a:r>
              <a:rPr lang="en-US" altLang="zh-CN" sz="5400" dirty="0" smtClean="0">
                <a:solidFill>
                  <a:srgbClr val="C00000"/>
                </a:solidFill>
                <a:latin typeface="方正超粗黑_GBK" panose="03000509000000000000" pitchFamily="65" charset="-122"/>
                <a:ea typeface="方正超粗黑_GBK" panose="03000509000000000000" pitchFamily="65" charset="-122"/>
              </a:rPr>
              <a:t>1</a:t>
            </a:r>
            <a:r>
              <a:rPr lang="zh-CN" altLang="en-US" sz="5400" dirty="0" smtClean="0">
                <a:solidFill>
                  <a:srgbClr val="C00000"/>
                </a:solidFill>
                <a:latin typeface="方正超粗黑_GBK" panose="03000509000000000000" pitchFamily="65" charset="-122"/>
                <a:ea typeface="方正超粗黑_GBK" panose="03000509000000000000" pitchFamily="65" charset="-122"/>
              </a:rPr>
              <a:t>日</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138071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925220" y="1077474"/>
            <a:ext cx="7009179" cy="459008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80" y="242703"/>
            <a:ext cx="5196840" cy="6294120"/>
          </a:xfrm>
          <a:prstGeom prst="rect">
            <a:avLst/>
          </a:prstGeom>
          <a:ln w="28575">
            <a:solidFill>
              <a:srgbClr val="FFC000"/>
            </a:solidFill>
          </a:ln>
        </p:spPr>
      </p:pic>
      <p:sp>
        <p:nvSpPr>
          <p:cNvPr id="5" name="文本框 4"/>
          <p:cNvSpPr txBox="1"/>
          <p:nvPr/>
        </p:nvSpPr>
        <p:spPr>
          <a:xfrm>
            <a:off x="1879927" y="3039443"/>
            <a:ext cx="3045293" cy="830997"/>
          </a:xfrm>
          <a:prstGeom prst="rect">
            <a:avLst/>
          </a:prstGeom>
          <a:solidFill>
            <a:schemeClr val="bg2"/>
          </a:solid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后整</a:t>
            </a:r>
            <a:r>
              <a:rPr lang="zh-CN" altLang="en-US" sz="2400" dirty="0">
                <a:latin typeface="方正超粗黑_GBK" panose="03000509000000000000" pitchFamily="65" charset="-122"/>
                <a:ea typeface="方正超粗黑_GBK" panose="03000509000000000000" pitchFamily="65" charset="-122"/>
              </a:rPr>
              <a:t>流锥通</a:t>
            </a:r>
            <a:r>
              <a:rPr lang="zh-CN" altLang="en-US" sz="2400" dirty="0" smtClean="0">
                <a:latin typeface="方正超粗黑_GBK" panose="03000509000000000000" pitchFamily="65" charset="-122"/>
                <a:ea typeface="方正超粗黑_GBK" panose="03000509000000000000" pitchFamily="65" charset="-122"/>
              </a:rPr>
              <a:t>过</a:t>
            </a:r>
            <a:r>
              <a:rPr lang="en-US" altLang="zh-CN" sz="2400" dirty="0" smtClean="0">
                <a:solidFill>
                  <a:srgbClr val="FF0000"/>
                </a:solidFill>
                <a:latin typeface="方正超粗黑_GBK" panose="03000509000000000000" pitchFamily="65" charset="-122"/>
                <a:ea typeface="方正超粗黑_GBK" panose="03000509000000000000" pitchFamily="65" charset="-122"/>
              </a:rPr>
              <a:t>12 </a:t>
            </a:r>
            <a:r>
              <a:rPr lang="zh-CN" altLang="en-US" sz="2400" dirty="0">
                <a:solidFill>
                  <a:srgbClr val="FF0000"/>
                </a:solidFill>
                <a:latin typeface="方正超粗黑_GBK" panose="03000509000000000000" pitchFamily="65" charset="-122"/>
                <a:ea typeface="方正超粗黑_GBK" panose="03000509000000000000" pitchFamily="65" charset="-122"/>
              </a:rPr>
              <a:t>个螺栓</a:t>
            </a:r>
            <a:r>
              <a:rPr lang="zh-CN" altLang="en-US" sz="2400" dirty="0">
                <a:latin typeface="方正超粗黑_GBK" panose="03000509000000000000" pitchFamily="65" charset="-122"/>
                <a:ea typeface="方正超粗黑_GBK" panose="03000509000000000000" pitchFamily="65" charset="-122"/>
              </a:rPr>
              <a:t>安装</a:t>
            </a:r>
            <a:r>
              <a:rPr lang="zh-CN" altLang="en-US" sz="2400" dirty="0" smtClean="0">
                <a:latin typeface="方正超粗黑_GBK" panose="03000509000000000000" pitchFamily="65" charset="-122"/>
                <a:ea typeface="方正超粗黑_GBK" panose="03000509000000000000" pitchFamily="65" charset="-122"/>
              </a:rPr>
              <a:t>到风扇盘上。</a:t>
            </a:r>
            <a:endParaRPr lang="zh-CN" altLang="en-US" sz="2400" dirty="0">
              <a:latin typeface="方正超粗黑_GBK" panose="03000509000000000000" pitchFamily="65" charset="-122"/>
              <a:ea typeface="方正超粗黑_GBK" panose="03000509000000000000" pitchFamily="65" charset="-122"/>
            </a:endParaRPr>
          </a:p>
        </p:txBody>
      </p:sp>
      <p:sp>
        <p:nvSpPr>
          <p:cNvPr id="6" name="椭圆 5"/>
          <p:cNvSpPr/>
          <p:nvPr/>
        </p:nvSpPr>
        <p:spPr>
          <a:xfrm>
            <a:off x="3741543" y="905673"/>
            <a:ext cx="738554"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4480097" y="1509623"/>
            <a:ext cx="2938620" cy="1759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13" idx="0"/>
          </p:cNvCxnSpPr>
          <p:nvPr/>
        </p:nvCxnSpPr>
        <p:spPr>
          <a:xfrm flipH="1" flipV="1">
            <a:off x="10018887" y="3043604"/>
            <a:ext cx="983784" cy="1318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0273423" y="4362120"/>
            <a:ext cx="1458495" cy="1200329"/>
          </a:xfrm>
          <a:prstGeom prst="rect">
            <a:avLst/>
          </a:prstGeom>
          <a:solidFill>
            <a:schemeClr val="bg2"/>
          </a:solid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平衡螺钉</a:t>
            </a:r>
            <a:endParaRPr lang="en-US" altLang="zh-CN" sz="2400" dirty="0" smtClean="0">
              <a:latin typeface="方正超粗黑_GBK" panose="03000509000000000000" pitchFamily="65" charset="-122"/>
              <a:ea typeface="方正超粗黑_GBK" panose="03000509000000000000" pitchFamily="65" charset="-122"/>
            </a:endParaRPr>
          </a:p>
          <a:p>
            <a:r>
              <a:rPr lang="en-US" altLang="zh-CN" sz="2400" dirty="0" smtClean="0">
                <a:latin typeface="方正超粗黑_GBK" panose="03000509000000000000" pitchFamily="65" charset="-122"/>
                <a:ea typeface="方正超粗黑_GBK" panose="03000509000000000000" pitchFamily="65" charset="-122"/>
              </a:rPr>
              <a:t>36</a:t>
            </a:r>
            <a:r>
              <a:rPr lang="zh-CN" altLang="en-US" sz="2400" dirty="0" smtClean="0">
                <a:latin typeface="方正超粗黑_GBK" panose="03000509000000000000" pitchFamily="65" charset="-122"/>
                <a:ea typeface="方正超粗黑_GBK" panose="03000509000000000000" pitchFamily="65" charset="-122"/>
              </a:rPr>
              <a:t>个螺栓塞孔</a:t>
            </a:r>
            <a:endParaRPr lang="zh-CN" altLang="en-US" sz="2400" dirty="0">
              <a:latin typeface="方正超粗黑_GBK" panose="03000509000000000000" pitchFamily="65" charset="-122"/>
              <a:ea typeface="方正超粗黑_GBK" panose="03000509000000000000" pitchFamily="65" charset="-122"/>
            </a:endParaRPr>
          </a:p>
        </p:txBody>
      </p:sp>
      <p:sp>
        <p:nvSpPr>
          <p:cNvPr id="15" name="椭圆 14"/>
          <p:cNvSpPr/>
          <p:nvPr/>
        </p:nvSpPr>
        <p:spPr>
          <a:xfrm>
            <a:off x="2441458" y="1242329"/>
            <a:ext cx="738554"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6919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6" y="143917"/>
            <a:ext cx="2835370" cy="3434041"/>
          </a:xfrm>
          <a:prstGeom prst="rect">
            <a:avLst/>
          </a:prstGeom>
        </p:spPr>
      </p:pic>
      <p:sp>
        <p:nvSpPr>
          <p:cNvPr id="4" name="文本框 3"/>
          <p:cNvSpPr txBox="1"/>
          <p:nvPr/>
        </p:nvSpPr>
        <p:spPr>
          <a:xfrm>
            <a:off x="8401496" y="4687087"/>
            <a:ext cx="3390813" cy="1200329"/>
          </a:xfrm>
          <a:prstGeom prst="rect">
            <a:avLst/>
          </a:prstGeom>
          <a:solidFill>
            <a:schemeClr val="bg2"/>
          </a:solidFill>
        </p:spPr>
        <p:txBody>
          <a:bodyPr wrap="square" rtlCol="0">
            <a:spAutoFit/>
          </a:bodyPr>
          <a:lstStyle/>
          <a:p>
            <a:r>
              <a:rPr lang="zh-CN" altLang="en-US" sz="2400" dirty="0">
                <a:latin typeface="方正超粗黑_GBK" panose="03000509000000000000" pitchFamily="65" charset="-122"/>
                <a:ea typeface="方正超粗黑_GBK" panose="03000509000000000000" pitchFamily="65" charset="-122"/>
              </a:rPr>
              <a:t>在后锥的后安装边和风扇盘的前安装边之间有风扇</a:t>
            </a:r>
            <a:r>
              <a:rPr lang="zh-CN" altLang="en-US" sz="2400" dirty="0">
                <a:solidFill>
                  <a:srgbClr val="C00000"/>
                </a:solidFill>
                <a:latin typeface="方正超粗黑_GBK" panose="03000509000000000000" pitchFamily="65" charset="-122"/>
                <a:ea typeface="方正超粗黑_GBK" panose="03000509000000000000" pitchFamily="65" charset="-122"/>
              </a:rPr>
              <a:t>固定环</a:t>
            </a:r>
            <a:r>
              <a:rPr lang="zh-CN" altLang="en-US" sz="2400" dirty="0">
                <a:latin typeface="方正超粗黑_GBK" panose="03000509000000000000" pitchFamily="65" charset="-122"/>
                <a:ea typeface="方正超粗黑_GBK" panose="03000509000000000000" pitchFamily="65" charset="-122"/>
              </a:rPr>
              <a:t>和</a:t>
            </a:r>
            <a:r>
              <a:rPr lang="zh-CN" altLang="en-US" sz="2400" dirty="0">
                <a:solidFill>
                  <a:srgbClr val="C00000"/>
                </a:solidFill>
                <a:latin typeface="方正超粗黑_GBK" panose="03000509000000000000" pitchFamily="65" charset="-122"/>
                <a:ea typeface="方正超粗黑_GBK" panose="03000509000000000000" pitchFamily="65" charset="-122"/>
              </a:rPr>
              <a:t>挡圈</a:t>
            </a:r>
          </a:p>
        </p:txBody>
      </p:sp>
    </p:spTree>
    <p:extLst>
      <p:ext uri="{BB962C8B-B14F-4D97-AF65-F5344CB8AC3E}">
        <p14:creationId xmlns:p14="http://schemas.microsoft.com/office/powerpoint/2010/main" val="2874563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12478769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4804282" y="201351"/>
            <a:ext cx="2976746" cy="461665"/>
          </a:xfrm>
          <a:prstGeom prst="rect">
            <a:avLst/>
          </a:prstGeom>
          <a:solidFill>
            <a:schemeClr val="bg2"/>
          </a:solidFill>
        </p:spPr>
        <p:txBody>
          <a:bodyPr wrap="square" rtlCol="0">
            <a:spAutoFit/>
          </a:bodyPr>
          <a:lstStyle/>
          <a:p>
            <a:r>
              <a:rPr lang="zh-CN" altLang="en-US" sz="2400" dirty="0" smtClean="0">
                <a:solidFill>
                  <a:srgbClr val="C00000"/>
                </a:solidFill>
                <a:latin typeface="方正超粗黑_GBK" panose="03000509000000000000" pitchFamily="65" charset="-122"/>
                <a:ea typeface="方正超粗黑_GBK" panose="03000509000000000000" pitchFamily="65" charset="-122"/>
              </a:rPr>
              <a:t>风扇盘由钛合金锻造</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4" name="圆角矩形 3"/>
          <p:cNvSpPr/>
          <p:nvPr/>
        </p:nvSpPr>
        <p:spPr>
          <a:xfrm>
            <a:off x="5719313" y="1570009"/>
            <a:ext cx="715994" cy="55209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7414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8703" y="0"/>
            <a:ext cx="9698224" cy="6858000"/>
          </a:xfrm>
          <a:prstGeom prst="rect">
            <a:avLst/>
          </a:prstGeom>
        </p:spPr>
      </p:pic>
      <p:sp>
        <p:nvSpPr>
          <p:cNvPr id="3" name="文本框 2"/>
          <p:cNvSpPr txBox="1"/>
          <p:nvPr/>
        </p:nvSpPr>
        <p:spPr>
          <a:xfrm>
            <a:off x="163270" y="2038777"/>
            <a:ext cx="2976746" cy="3416320"/>
          </a:xfrm>
          <a:prstGeom prst="rect">
            <a:avLst/>
          </a:prstGeom>
          <a:solidFill>
            <a:schemeClr val="bg2"/>
          </a:solidFill>
        </p:spPr>
        <p:txBody>
          <a:bodyPr wrap="square" rtlCol="0">
            <a:spAutoFit/>
          </a:bodyPr>
          <a:lstStyle/>
          <a:p>
            <a:r>
              <a:rPr lang="zh-CN" altLang="en-US" sz="2400" dirty="0">
                <a:latin typeface="方正超粗黑_GBK" panose="03000509000000000000" pitchFamily="65" charset="-122"/>
                <a:ea typeface="方正超粗黑_GBK" panose="03000509000000000000" pitchFamily="65" charset="-122"/>
              </a:rPr>
              <a:t>风扇叶片形成低压压气机的第</a:t>
            </a:r>
            <a:r>
              <a:rPr lang="en-US" altLang="zh-CN" sz="2400" dirty="0">
                <a:latin typeface="方正超粗黑_GBK" panose="03000509000000000000" pitchFamily="65" charset="-122"/>
                <a:ea typeface="方正超粗黑_GBK" panose="03000509000000000000" pitchFamily="65" charset="-122"/>
              </a:rPr>
              <a:t>1</a:t>
            </a:r>
            <a:r>
              <a:rPr lang="zh-CN" altLang="en-US" sz="2400" dirty="0">
                <a:latin typeface="方正超粗黑_GBK" panose="03000509000000000000" pitchFamily="65" charset="-122"/>
                <a:ea typeface="方正超粗黑_GBK" panose="03000509000000000000" pitchFamily="65" charset="-122"/>
              </a:rPr>
              <a:t>级。风扇可以加速进入进气道的空气。共有</a:t>
            </a:r>
            <a:r>
              <a:rPr lang="en-US" altLang="zh-CN" sz="2400" dirty="0">
                <a:solidFill>
                  <a:srgbClr val="C00000"/>
                </a:solidFill>
                <a:latin typeface="方正超粗黑_GBK" panose="03000509000000000000" pitchFamily="65" charset="-122"/>
                <a:ea typeface="方正超粗黑_GBK" panose="03000509000000000000" pitchFamily="65" charset="-122"/>
              </a:rPr>
              <a:t>24</a:t>
            </a:r>
            <a:r>
              <a:rPr lang="zh-CN" altLang="en-US" sz="2400" dirty="0">
                <a:solidFill>
                  <a:srgbClr val="C00000"/>
                </a:solidFill>
                <a:latin typeface="方正超粗黑_GBK" panose="03000509000000000000" pitchFamily="65" charset="-122"/>
                <a:ea typeface="方正超粗黑_GBK" panose="03000509000000000000" pitchFamily="65" charset="-122"/>
              </a:rPr>
              <a:t>个钛合金</a:t>
            </a:r>
            <a:r>
              <a:rPr lang="zh-CN" altLang="en-US" sz="2400" dirty="0">
                <a:latin typeface="方正超粗黑_GBK" panose="03000509000000000000" pitchFamily="65" charset="-122"/>
                <a:ea typeface="方正超粗黑_GBK" panose="03000509000000000000" pitchFamily="65" charset="-122"/>
              </a:rPr>
              <a:t>、</a:t>
            </a:r>
            <a:r>
              <a:rPr lang="zh-CN" altLang="en-US" sz="2400" dirty="0">
                <a:solidFill>
                  <a:srgbClr val="C00000"/>
                </a:solidFill>
                <a:latin typeface="方正超粗黑_GBK" panose="03000509000000000000" pitchFamily="65" charset="-122"/>
                <a:ea typeface="方正超粗黑_GBK" panose="03000509000000000000" pitchFamily="65" charset="-122"/>
              </a:rPr>
              <a:t>宽弦</a:t>
            </a:r>
            <a:r>
              <a:rPr lang="zh-CN" altLang="en-US" sz="2400" dirty="0">
                <a:latin typeface="方正超粗黑_GBK" panose="03000509000000000000" pitchFamily="65" charset="-122"/>
                <a:ea typeface="方正超粗黑_GBK" panose="03000509000000000000" pitchFamily="65" charset="-122"/>
              </a:rPr>
              <a:t>风扇叶片，风扇叶片的底部为燕尾形结构，可以滑入风扇盘外缘的燕尾槽内。</a:t>
            </a:r>
          </a:p>
        </p:txBody>
      </p:sp>
    </p:spTree>
    <p:extLst>
      <p:ext uri="{BB962C8B-B14F-4D97-AF65-F5344CB8AC3E}">
        <p14:creationId xmlns:p14="http://schemas.microsoft.com/office/powerpoint/2010/main" val="39684449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650" y="723900"/>
            <a:ext cx="7124700" cy="5410200"/>
          </a:xfrm>
          <a:prstGeom prst="rect">
            <a:avLst/>
          </a:prstGeom>
        </p:spPr>
      </p:pic>
      <p:sp>
        <p:nvSpPr>
          <p:cNvPr id="5" name="椭圆 4"/>
          <p:cNvSpPr/>
          <p:nvPr/>
        </p:nvSpPr>
        <p:spPr>
          <a:xfrm>
            <a:off x="6217324" y="3429000"/>
            <a:ext cx="890842" cy="62541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88592" y="4757468"/>
            <a:ext cx="1184140" cy="72030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871096" y="2910710"/>
            <a:ext cx="2062346" cy="830997"/>
          </a:xfrm>
          <a:prstGeom prst="rect">
            <a:avLst/>
          </a:prstGeom>
          <a:solidFill>
            <a:schemeClr val="bg2"/>
          </a:solid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风扇盘与增压器鼓筒连接</a:t>
            </a:r>
            <a:endParaRPr lang="zh-CN" altLang="en-US" sz="2400" dirty="0">
              <a:latin typeface="方正超粗黑_GBK" panose="03000509000000000000" pitchFamily="65" charset="-122"/>
              <a:ea typeface="方正超粗黑_GBK" panose="03000509000000000000" pitchFamily="65" charset="-122"/>
            </a:endParaRPr>
          </a:p>
        </p:txBody>
      </p:sp>
      <p:cxnSp>
        <p:nvCxnSpPr>
          <p:cNvPr id="9" name="直接箭头连接符 8"/>
          <p:cNvCxnSpPr>
            <a:stCxn id="7" idx="1"/>
          </p:cNvCxnSpPr>
          <p:nvPr/>
        </p:nvCxnSpPr>
        <p:spPr>
          <a:xfrm flipH="1">
            <a:off x="7108166" y="3326209"/>
            <a:ext cx="1762930" cy="415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7263442" y="5477774"/>
            <a:ext cx="258792" cy="304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536080" y="5718602"/>
            <a:ext cx="1713515" cy="830997"/>
          </a:xfrm>
          <a:prstGeom prst="rect">
            <a:avLst/>
          </a:prstGeom>
          <a:solidFill>
            <a:schemeClr val="bg2"/>
          </a:solid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风扇盘与风扇轴连接</a:t>
            </a:r>
            <a:endParaRPr lang="zh-CN" altLang="en-US" sz="2400" dirty="0">
              <a:latin typeface="方正超粗黑_GBK" panose="03000509000000000000" pitchFamily="65" charset="-122"/>
              <a:ea typeface="方正超粗黑_GBK" panose="03000509000000000000" pitchFamily="65" charset="-122"/>
            </a:endParaRPr>
          </a:p>
        </p:txBody>
      </p:sp>
      <p:sp>
        <p:nvSpPr>
          <p:cNvPr id="13" name="椭圆 12"/>
          <p:cNvSpPr/>
          <p:nvPr/>
        </p:nvSpPr>
        <p:spPr>
          <a:xfrm>
            <a:off x="3801927" y="4326147"/>
            <a:ext cx="890842" cy="62541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533650" y="4610819"/>
            <a:ext cx="890842" cy="62541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4306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发动机构造</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0774" y="1825625"/>
            <a:ext cx="5150451" cy="4351338"/>
          </a:xfrm>
        </p:spPr>
      </p:pic>
    </p:spTree>
    <p:extLst>
      <p:ext uri="{BB962C8B-B14F-4D97-AF65-F5344CB8AC3E}">
        <p14:creationId xmlns:p14="http://schemas.microsoft.com/office/powerpoint/2010/main" val="3410534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圆角矩形 2"/>
          <p:cNvSpPr/>
          <p:nvPr/>
        </p:nvSpPr>
        <p:spPr>
          <a:xfrm>
            <a:off x="2372264" y="3027872"/>
            <a:ext cx="465828" cy="31917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a:stCxn id="4" idx="3"/>
          </p:cNvCxnSpPr>
          <p:nvPr/>
        </p:nvCxnSpPr>
        <p:spPr>
          <a:xfrm>
            <a:off x="1992703" y="3116217"/>
            <a:ext cx="379561" cy="7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6766" t="22384" r="57875" b="55507"/>
          <a:stretch/>
        </p:blipFill>
        <p:spPr>
          <a:xfrm>
            <a:off x="69013" y="63506"/>
            <a:ext cx="1793508" cy="1825680"/>
          </a:xfrm>
          <a:prstGeom prst="rect">
            <a:avLst/>
          </a:prstGeom>
          <a:ln w="28575">
            <a:solidFill>
              <a:srgbClr val="FFC000"/>
            </a:solidFill>
          </a:ln>
        </p:spPr>
      </p:pic>
      <p:sp>
        <p:nvSpPr>
          <p:cNvPr id="8" name="文本框 7"/>
          <p:cNvSpPr txBox="1"/>
          <p:nvPr/>
        </p:nvSpPr>
        <p:spPr>
          <a:xfrm>
            <a:off x="1759058" y="392350"/>
            <a:ext cx="975516" cy="400110"/>
          </a:xfrm>
          <a:prstGeom prst="rect">
            <a:avLst/>
          </a:prstGeom>
          <a:solidFill>
            <a:schemeClr val="bg2"/>
          </a:solidFill>
        </p:spPr>
        <p:txBody>
          <a:bodyPr wrap="square" rtlCol="0">
            <a:spAutoFit/>
          </a:bodyPr>
          <a:lstStyle/>
          <a:p>
            <a:r>
              <a:rPr lang="zh-CN" altLang="en-US" sz="2000" dirty="0" smtClean="0">
                <a:latin typeface="方正超粗黑_GBK" panose="03000509000000000000" pitchFamily="65" charset="-122"/>
                <a:ea typeface="方正超粗黑_GBK" panose="03000509000000000000" pitchFamily="65" charset="-122"/>
              </a:rPr>
              <a:t>螺纹销</a:t>
            </a:r>
            <a:endParaRPr lang="zh-CN" altLang="en-US" sz="2000" dirty="0">
              <a:solidFill>
                <a:srgbClr val="C00000"/>
              </a:solidFill>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a:off x="1362974" y="1647645"/>
            <a:ext cx="1889184" cy="187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26211" y="1587260"/>
            <a:ext cx="1656272" cy="2527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71897" y="2885384"/>
            <a:ext cx="1820806" cy="461665"/>
          </a:xfrm>
          <a:prstGeom prst="rect">
            <a:avLst/>
          </a:prstGeom>
          <a:solidFill>
            <a:schemeClr val="bg2"/>
          </a:solidFill>
        </p:spPr>
        <p:txBody>
          <a:bodyPr wrap="square" rtlCol="0">
            <a:spAutoFit/>
          </a:bodyPr>
          <a:lstStyle/>
          <a:p>
            <a:r>
              <a:rPr lang="en-US" altLang="zh-CN" sz="2400" dirty="0" smtClean="0">
                <a:latin typeface="方正超粗黑_GBK" panose="03000509000000000000" pitchFamily="65" charset="-122"/>
                <a:ea typeface="方正超粗黑_GBK" panose="03000509000000000000" pitchFamily="65" charset="-122"/>
              </a:rPr>
              <a:t>24</a:t>
            </a:r>
            <a:r>
              <a:rPr lang="zh-CN" altLang="en-US" sz="2400" dirty="0" smtClean="0">
                <a:latin typeface="方正超粗黑_GBK" panose="03000509000000000000" pitchFamily="65" charset="-122"/>
                <a:ea typeface="方正超粗黑_GBK" panose="03000509000000000000" pitchFamily="65" charset="-122"/>
              </a:rPr>
              <a:t>个螺纹销</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13" name="圆角矩形 12"/>
          <p:cNvSpPr/>
          <p:nvPr/>
        </p:nvSpPr>
        <p:spPr>
          <a:xfrm>
            <a:off x="1629607" y="4446765"/>
            <a:ext cx="465828" cy="72045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29413" y="4576160"/>
            <a:ext cx="905774" cy="461665"/>
          </a:xfrm>
          <a:prstGeom prst="rect">
            <a:avLst/>
          </a:prstGeom>
          <a:solidFill>
            <a:schemeClr val="bg2"/>
          </a:solidFill>
        </p:spPr>
        <p:txBody>
          <a:bodyPr wrap="square" rtlCol="0">
            <a:spAutoFit/>
          </a:bodyPr>
          <a:lstStyle/>
          <a:p>
            <a:r>
              <a:rPr lang="en-US" altLang="zh-CN" sz="2400" dirty="0" smtClean="0">
                <a:latin typeface="方正超粗黑_GBK" panose="03000509000000000000" pitchFamily="65" charset="-122"/>
                <a:ea typeface="方正超粗黑_GBK" panose="03000509000000000000" pitchFamily="65" charset="-122"/>
              </a:rPr>
              <a:t>12</a:t>
            </a:r>
            <a:r>
              <a:rPr lang="zh-CN" altLang="en-US" sz="2400" dirty="0" smtClean="0">
                <a:latin typeface="方正超粗黑_GBK" panose="03000509000000000000" pitchFamily="65" charset="-122"/>
                <a:ea typeface="方正超粗黑_GBK" panose="03000509000000000000" pitchFamily="65" charset="-122"/>
              </a:rPr>
              <a:t>个</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15" name="右箭头 14"/>
          <p:cNvSpPr/>
          <p:nvPr/>
        </p:nvSpPr>
        <p:spPr>
          <a:xfrm>
            <a:off x="4015967" y="3252158"/>
            <a:ext cx="207033" cy="1897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6905816" y="4256984"/>
            <a:ext cx="207033" cy="1897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4082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9443" y="586745"/>
            <a:ext cx="7953764" cy="5624423"/>
          </a:xfrm>
          <a:prstGeom prst="rect">
            <a:avLst/>
          </a:prstGeom>
        </p:spPr>
      </p:pic>
      <p:pic>
        <p:nvPicPr>
          <p:cNvPr id="4" name="图片 3"/>
          <p:cNvPicPr/>
          <p:nvPr/>
        </p:nvPicPr>
        <p:blipFill>
          <a:blip r:embed="rId3"/>
          <a:stretch>
            <a:fillRect/>
          </a:stretch>
        </p:blipFill>
        <p:spPr>
          <a:xfrm>
            <a:off x="406262" y="906072"/>
            <a:ext cx="4864478" cy="4985768"/>
          </a:xfrm>
          <a:prstGeom prst="rect">
            <a:avLst/>
          </a:prstGeom>
          <a:ln w="19050">
            <a:solidFill>
              <a:sysClr val="windowText" lastClr="000000"/>
            </a:solidFill>
          </a:ln>
        </p:spPr>
      </p:pic>
      <p:sp>
        <p:nvSpPr>
          <p:cNvPr id="6" name="文本框 5"/>
          <p:cNvSpPr txBox="1"/>
          <p:nvPr/>
        </p:nvSpPr>
        <p:spPr>
          <a:xfrm>
            <a:off x="2007212" y="284743"/>
            <a:ext cx="1477859" cy="461665"/>
          </a:xfrm>
          <a:prstGeom prst="rect">
            <a:avLst/>
          </a:prstGeom>
          <a:noFill/>
        </p:spPr>
        <p:txBody>
          <a:bodyPr wrap="square" rtlCol="0">
            <a:spAutoFit/>
          </a:bodyPr>
          <a:lstStyle/>
          <a:p>
            <a:pPr algn="ctr"/>
            <a:r>
              <a:rPr lang="zh-CN" altLang="en-US" sz="2400" dirty="0" smtClean="0">
                <a:solidFill>
                  <a:srgbClr val="C00000"/>
                </a:solidFill>
                <a:latin typeface="方正超粗黑_GBK" panose="03000509000000000000" pitchFamily="65" charset="-122"/>
                <a:ea typeface="方正超粗黑_GBK" panose="03000509000000000000" pitchFamily="65" charset="-122"/>
              </a:rPr>
              <a:t>风扇平台</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529353" y="906072"/>
            <a:ext cx="1477859" cy="461665"/>
          </a:xfrm>
          <a:prstGeom prst="rect">
            <a:avLst/>
          </a:prstGeom>
          <a:noFill/>
        </p:spPr>
        <p:txBody>
          <a:bodyPr wrap="square" rtlCol="0">
            <a:spAutoFit/>
          </a:bodyPr>
          <a:lstStyle/>
          <a:p>
            <a:pPr algn="ctr"/>
            <a:r>
              <a:rPr lang="zh-CN" altLang="en-US" sz="2400" dirty="0" smtClean="0">
                <a:solidFill>
                  <a:srgbClr val="C00000"/>
                </a:solidFill>
                <a:latin typeface="方正超粗黑_GBK" panose="03000509000000000000" pitchFamily="65" charset="-122"/>
                <a:ea typeface="方正超粗黑_GBK" panose="03000509000000000000" pitchFamily="65" charset="-122"/>
              </a:rPr>
              <a:t>前凸肩</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788145" y="2243167"/>
            <a:ext cx="1477859" cy="461665"/>
          </a:xfrm>
          <a:prstGeom prst="rect">
            <a:avLst/>
          </a:prstGeom>
          <a:noFill/>
        </p:spPr>
        <p:txBody>
          <a:bodyPr wrap="square" rtlCol="0">
            <a:spAutoFit/>
          </a:bodyPr>
          <a:lstStyle/>
          <a:p>
            <a:pPr algn="ctr"/>
            <a:r>
              <a:rPr lang="zh-CN" altLang="en-US" sz="2400" dirty="0" smtClean="0">
                <a:solidFill>
                  <a:srgbClr val="C00000"/>
                </a:solidFill>
                <a:latin typeface="方正超粗黑_GBK" panose="03000509000000000000" pitchFamily="65" charset="-122"/>
                <a:ea typeface="方正超粗黑_GBK" panose="03000509000000000000" pitchFamily="65" charset="-122"/>
              </a:rPr>
              <a:t>中凸肩</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236054" y="3261084"/>
            <a:ext cx="1477859" cy="461665"/>
          </a:xfrm>
          <a:prstGeom prst="rect">
            <a:avLst/>
          </a:prstGeom>
          <a:noFill/>
        </p:spPr>
        <p:txBody>
          <a:bodyPr wrap="square" rtlCol="0">
            <a:spAutoFit/>
          </a:bodyPr>
          <a:lstStyle/>
          <a:p>
            <a:pPr algn="ctr"/>
            <a:r>
              <a:rPr lang="zh-CN" altLang="en-US" sz="2400" dirty="0" smtClean="0">
                <a:solidFill>
                  <a:srgbClr val="C00000"/>
                </a:solidFill>
                <a:latin typeface="方正超粗黑_GBK" panose="03000509000000000000" pitchFamily="65" charset="-122"/>
                <a:ea typeface="方正超粗黑_GBK" panose="03000509000000000000" pitchFamily="65" charset="-122"/>
              </a:rPr>
              <a:t>后凸肩</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6107226" y="4641508"/>
            <a:ext cx="3459468" cy="1569660"/>
          </a:xfrm>
          <a:prstGeom prst="rect">
            <a:avLst/>
          </a:prstGeom>
          <a:solidFill>
            <a:schemeClr val="bg2"/>
          </a:solidFill>
        </p:spPr>
        <p:txBody>
          <a:bodyPr wrap="square" rtlCol="0">
            <a:spAutoFit/>
          </a:bodyPr>
          <a:lstStyle/>
          <a:p>
            <a:r>
              <a:rPr lang="zh-CN" altLang="en-US" sz="2400" dirty="0">
                <a:solidFill>
                  <a:schemeClr val="accent1">
                    <a:lumMod val="50000"/>
                  </a:schemeClr>
                </a:solidFill>
                <a:latin typeface="方正超粗黑_GBK" panose="03000509000000000000" pitchFamily="65" charset="-122"/>
                <a:ea typeface="方正超粗黑_GBK" panose="03000509000000000000" pitchFamily="65" charset="-122"/>
              </a:rPr>
              <a:t>橡胶胶条固定在平台的每一侧以避免气流回流，并且平台的重量可以通过安装胶条进行调节。</a:t>
            </a:r>
          </a:p>
        </p:txBody>
      </p:sp>
      <p:cxnSp>
        <p:nvCxnSpPr>
          <p:cNvPr id="12" name="直接箭头连接符 11"/>
          <p:cNvCxnSpPr/>
          <p:nvPr/>
        </p:nvCxnSpPr>
        <p:spPr>
          <a:xfrm flipH="1" flipV="1">
            <a:off x="3243532" y="5426338"/>
            <a:ext cx="735911" cy="698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979443" y="5348377"/>
            <a:ext cx="1110142" cy="77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541809" y="6068830"/>
            <a:ext cx="891540" cy="461665"/>
          </a:xfrm>
          <a:prstGeom prst="rect">
            <a:avLst/>
          </a:prstGeom>
          <a:noFill/>
        </p:spPr>
        <p:txBody>
          <a:bodyPr wrap="square" rtlCol="0">
            <a:spAutoFit/>
          </a:bodyPr>
          <a:lstStyle/>
          <a:p>
            <a:pPr algn="ctr"/>
            <a:r>
              <a:rPr lang="zh-CN" altLang="en-US" sz="2400" dirty="0" smtClean="0">
                <a:solidFill>
                  <a:srgbClr val="C00000"/>
                </a:solidFill>
                <a:latin typeface="方正超粗黑_GBK" panose="03000509000000000000" pitchFamily="65" charset="-122"/>
                <a:ea typeface="方正超粗黑_GBK" panose="03000509000000000000" pitchFamily="65" charset="-122"/>
              </a:rPr>
              <a:t>胶条</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5220377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6216904" y="2499381"/>
            <a:ext cx="701482" cy="461665"/>
          </a:xfrm>
          <a:prstGeom prst="rect">
            <a:avLst/>
          </a:prstGeom>
          <a:noFill/>
        </p:spPr>
        <p:txBody>
          <a:bodyPr wrap="square" rtlCol="0">
            <a:spAutoFit/>
          </a:bodyPr>
          <a:lstStyle/>
          <a:p>
            <a:pPr algn="ctr"/>
            <a:r>
              <a:rPr lang="en-US" altLang="zh-CN" sz="2400" dirty="0" smtClean="0">
                <a:solidFill>
                  <a:srgbClr val="C00000"/>
                </a:solidFill>
                <a:latin typeface="方正超粗黑_GBK" panose="03000509000000000000" pitchFamily="65" charset="-122"/>
                <a:ea typeface="方正超粗黑_GBK" panose="03000509000000000000" pitchFamily="65" charset="-122"/>
              </a:rPr>
              <a:t>74</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6744486" y="2179854"/>
            <a:ext cx="701482" cy="461665"/>
          </a:xfrm>
          <a:prstGeom prst="rect">
            <a:avLst/>
          </a:prstGeom>
          <a:noFill/>
        </p:spPr>
        <p:txBody>
          <a:bodyPr wrap="square" rtlCol="0">
            <a:spAutoFit/>
          </a:bodyPr>
          <a:lstStyle/>
          <a:p>
            <a:pPr algn="ctr"/>
            <a:r>
              <a:rPr lang="en-US" altLang="zh-CN" sz="2400" dirty="0" smtClean="0">
                <a:solidFill>
                  <a:srgbClr val="C00000"/>
                </a:solidFill>
                <a:latin typeface="方正超粗黑_GBK" panose="03000509000000000000" pitchFamily="65" charset="-122"/>
                <a:ea typeface="方正超粗黑_GBK" panose="03000509000000000000" pitchFamily="65" charset="-122"/>
              </a:rPr>
              <a:t>78</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7272068" y="2609246"/>
            <a:ext cx="701482" cy="461665"/>
          </a:xfrm>
          <a:prstGeom prst="rect">
            <a:avLst/>
          </a:prstGeom>
          <a:noFill/>
        </p:spPr>
        <p:txBody>
          <a:bodyPr wrap="square" rtlCol="0">
            <a:spAutoFit/>
          </a:bodyPr>
          <a:lstStyle/>
          <a:p>
            <a:pPr algn="ctr"/>
            <a:r>
              <a:rPr lang="en-US" altLang="zh-CN" sz="2400" dirty="0" smtClean="0">
                <a:solidFill>
                  <a:srgbClr val="C00000"/>
                </a:solidFill>
                <a:latin typeface="方正超粗黑_GBK" panose="03000509000000000000" pitchFamily="65" charset="-122"/>
                <a:ea typeface="方正超粗黑_GBK" panose="03000509000000000000" pitchFamily="65" charset="-122"/>
              </a:rPr>
              <a:t>74</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4681402" y="748219"/>
            <a:ext cx="701482" cy="461665"/>
          </a:xfrm>
          <a:prstGeom prst="rect">
            <a:avLst/>
          </a:prstGeom>
          <a:noFill/>
        </p:spPr>
        <p:txBody>
          <a:bodyPr wrap="square" rtlCol="0">
            <a:spAutoFit/>
          </a:bodyPr>
          <a:lstStyle/>
          <a:p>
            <a:pPr algn="ctr"/>
            <a:r>
              <a:rPr lang="en-US" altLang="zh-CN" sz="2400" dirty="0" smtClean="0">
                <a:solidFill>
                  <a:srgbClr val="C00000"/>
                </a:solidFill>
                <a:latin typeface="方正超粗黑_GBK" panose="03000509000000000000" pitchFamily="65" charset="-122"/>
                <a:ea typeface="方正超粗黑_GBK" panose="03000509000000000000" pitchFamily="65" charset="-122"/>
              </a:rPr>
              <a:t>24</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885646" y="5659472"/>
            <a:ext cx="10420708"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低压压气机转子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风扇</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增压器</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6018497" y="237666"/>
            <a:ext cx="1253571" cy="461665"/>
          </a:xfrm>
          <a:prstGeom prst="rect">
            <a:avLst/>
          </a:prstGeom>
          <a:noFill/>
        </p:spPr>
        <p:txBody>
          <a:bodyPr wrap="square" rtlCol="0">
            <a:spAutoFit/>
          </a:bodyPr>
          <a:lstStyle/>
          <a:p>
            <a:pPr algn="ctr"/>
            <a:r>
              <a:rPr lang="zh-CN" altLang="en-US" sz="2400" dirty="0">
                <a:latin typeface="方正超粗黑_GBK" panose="03000509000000000000" pitchFamily="65" charset="-122"/>
                <a:ea typeface="方正超粗黑_GBK" panose="03000509000000000000" pitchFamily="65" charset="-122"/>
              </a:rPr>
              <a:t>叶</a:t>
            </a:r>
            <a:r>
              <a:rPr lang="zh-CN" altLang="en-US" sz="2400" dirty="0" smtClean="0">
                <a:latin typeface="方正超粗黑_GBK" panose="03000509000000000000" pitchFamily="65" charset="-122"/>
                <a:ea typeface="方正超粗黑_GBK" panose="03000509000000000000" pitchFamily="65" charset="-122"/>
              </a:rPr>
              <a:t>片数</a:t>
            </a:r>
            <a:endParaRPr lang="zh-CN" altLang="en-US" sz="2400" dirty="0">
              <a:latin typeface="方正超粗黑_GBK" panose="03000509000000000000" pitchFamily="65" charset="-122"/>
              <a:ea typeface="方正超粗黑_GBK" panose="03000509000000000000" pitchFamily="65" charset="-122"/>
            </a:endParaRPr>
          </a:p>
        </p:txBody>
      </p:sp>
      <p:cxnSp>
        <p:nvCxnSpPr>
          <p:cNvPr id="11" name="直接箭头连接符 10"/>
          <p:cNvCxnSpPr>
            <a:stCxn id="9" idx="1"/>
          </p:cNvCxnSpPr>
          <p:nvPr/>
        </p:nvCxnSpPr>
        <p:spPr>
          <a:xfrm flipH="1">
            <a:off x="5270740" y="468499"/>
            <a:ext cx="747757" cy="39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3" idx="0"/>
          </p:cNvCxnSpPr>
          <p:nvPr/>
        </p:nvCxnSpPr>
        <p:spPr>
          <a:xfrm flipH="1">
            <a:off x="6567645" y="685355"/>
            <a:ext cx="23138" cy="181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4" idx="0"/>
          </p:cNvCxnSpPr>
          <p:nvPr/>
        </p:nvCxnSpPr>
        <p:spPr>
          <a:xfrm>
            <a:off x="6766254" y="663797"/>
            <a:ext cx="328973" cy="1516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5" idx="0"/>
          </p:cNvCxnSpPr>
          <p:nvPr/>
        </p:nvCxnSpPr>
        <p:spPr>
          <a:xfrm>
            <a:off x="7038771" y="663797"/>
            <a:ext cx="584038" cy="1945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116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510540"/>
            <a:ext cx="10058400" cy="5445041"/>
          </a:xfrm>
          <a:prstGeom prst="rect">
            <a:avLst/>
          </a:prstGeom>
        </p:spPr>
      </p:pic>
      <p:sp>
        <p:nvSpPr>
          <p:cNvPr id="5" name="文本框 4"/>
          <p:cNvSpPr txBox="1"/>
          <p:nvPr/>
        </p:nvSpPr>
        <p:spPr>
          <a:xfrm>
            <a:off x="836487" y="621599"/>
            <a:ext cx="2407045" cy="3046988"/>
          </a:xfrm>
          <a:prstGeom prst="rect">
            <a:avLst/>
          </a:prstGeom>
          <a:solidFill>
            <a:schemeClr val="bg2"/>
          </a:solidFill>
        </p:spPr>
        <p:txBody>
          <a:bodyPr wrap="square" rtlCol="0">
            <a:spAutoFit/>
          </a:bodyPr>
          <a:lstStyle/>
          <a:p>
            <a:r>
              <a:rPr lang="zh-CN" altLang="en-US" sz="2400" dirty="0">
                <a:latin typeface="方正超粗黑_GBK" panose="03000509000000000000" pitchFamily="65" charset="-122"/>
                <a:ea typeface="方正超粗黑_GBK" panose="03000509000000000000" pitchFamily="65" charset="-122"/>
              </a:rPr>
              <a:t>增压器转子采用</a:t>
            </a:r>
            <a:r>
              <a:rPr lang="zh-CN" altLang="en-US" sz="2400" dirty="0">
                <a:solidFill>
                  <a:srgbClr val="FF0000"/>
                </a:solidFill>
                <a:latin typeface="方正超粗黑_GBK" panose="03000509000000000000" pitchFamily="65" charset="-122"/>
                <a:ea typeface="方正超粗黑_GBK" panose="03000509000000000000" pitchFamily="65" charset="-122"/>
              </a:rPr>
              <a:t>鼓筒式</a:t>
            </a:r>
            <a:r>
              <a:rPr lang="zh-CN" altLang="en-US" sz="2400" dirty="0">
                <a:latin typeface="方正超粗黑_GBK" panose="03000509000000000000" pitchFamily="65" charset="-122"/>
                <a:ea typeface="方正超粗黑_GBK" panose="03000509000000000000" pitchFamily="65" charset="-122"/>
              </a:rPr>
              <a:t>结构</a:t>
            </a:r>
            <a:r>
              <a:rPr lang="zh-CN" altLang="en-US" sz="2400" dirty="0" smtClean="0">
                <a:latin typeface="方正超粗黑_GBK" panose="03000509000000000000" pitchFamily="65" charset="-122"/>
                <a:ea typeface="方正超粗黑_GBK" panose="03000509000000000000" pitchFamily="65" charset="-122"/>
              </a:rPr>
              <a:t>，</a:t>
            </a:r>
            <a:r>
              <a:rPr lang="zh-CN" altLang="en-US" sz="2400" dirty="0" smtClean="0">
                <a:solidFill>
                  <a:srgbClr val="FF0000"/>
                </a:solidFill>
                <a:latin typeface="方正超粗黑_GBK" panose="03000509000000000000" pitchFamily="65" charset="-122"/>
                <a:ea typeface="方正超粗黑_GBK" panose="03000509000000000000" pitchFamily="65" charset="-122"/>
              </a:rPr>
              <a:t>钛合金</a:t>
            </a:r>
            <a:r>
              <a:rPr lang="zh-CN" altLang="en-US" sz="2400" dirty="0" smtClean="0">
                <a:latin typeface="方正超粗黑_GBK" panose="03000509000000000000" pitchFamily="65" charset="-122"/>
                <a:ea typeface="方正超粗黑_GBK" panose="03000509000000000000" pitchFamily="65" charset="-122"/>
              </a:rPr>
              <a:t>锻</a:t>
            </a:r>
            <a:r>
              <a:rPr lang="zh-CN" altLang="en-US" sz="2400" dirty="0">
                <a:latin typeface="方正超粗黑_GBK" panose="03000509000000000000" pitchFamily="65" charset="-122"/>
                <a:ea typeface="方正超粗黑_GBK" panose="03000509000000000000" pitchFamily="65" charset="-122"/>
              </a:rPr>
              <a:t>造成</a:t>
            </a:r>
            <a:r>
              <a:rPr lang="zh-CN" altLang="en-US" sz="2400" dirty="0" smtClean="0">
                <a:latin typeface="方正超粗黑_GBK" panose="03000509000000000000" pitchFamily="65" charset="-122"/>
                <a:ea typeface="方正超粗黑_GBK" panose="03000509000000000000" pitchFamily="65" charset="-122"/>
              </a:rPr>
              <a:t>型。</a:t>
            </a:r>
            <a:endParaRPr lang="en-US" altLang="zh-CN" sz="2400" dirty="0" smtClean="0">
              <a:latin typeface="方正超粗黑_GBK" panose="03000509000000000000" pitchFamily="65" charset="-122"/>
              <a:ea typeface="方正超粗黑_GBK" panose="03000509000000000000" pitchFamily="65" charset="-122"/>
            </a:endParaRPr>
          </a:p>
          <a:p>
            <a:endParaRPr lang="en-US" altLang="zh-CN" sz="2400" dirty="0" smtClean="0">
              <a:latin typeface="方正超粗黑_GBK" panose="03000509000000000000" pitchFamily="65" charset="-122"/>
              <a:ea typeface="方正超粗黑_GBK" panose="03000509000000000000" pitchFamily="65" charset="-122"/>
            </a:endParaRPr>
          </a:p>
          <a:p>
            <a:r>
              <a:rPr lang="zh-CN" altLang="en-US" sz="2400" dirty="0" smtClean="0">
                <a:latin typeface="方正超粗黑_GBK" panose="03000509000000000000" pitchFamily="65" charset="-122"/>
                <a:ea typeface="方正超粗黑_GBK" panose="03000509000000000000" pitchFamily="65" charset="-122"/>
              </a:rPr>
              <a:t>低压压气机转子：</a:t>
            </a:r>
            <a:r>
              <a:rPr lang="en-US" altLang="zh-CN" sz="2400" dirty="0" smtClean="0">
                <a:latin typeface="方正超粗黑_GBK" panose="03000509000000000000" pitchFamily="65" charset="-122"/>
                <a:ea typeface="方正超粗黑_GBK" panose="03000509000000000000" pitchFamily="65" charset="-122"/>
              </a:rPr>
              <a:t>1</a:t>
            </a:r>
            <a:r>
              <a:rPr lang="zh-CN" altLang="en-US" sz="2400" dirty="0" smtClean="0">
                <a:latin typeface="方正超粗黑_GBK" panose="03000509000000000000" pitchFamily="65" charset="-122"/>
                <a:ea typeface="方正超粗黑_GBK" panose="03000509000000000000" pitchFamily="65" charset="-122"/>
              </a:rPr>
              <a:t>级风扇，第</a:t>
            </a:r>
            <a:r>
              <a:rPr lang="en-US" altLang="zh-CN" sz="2400" dirty="0" smtClean="0">
                <a:latin typeface="方正超粗黑_GBK" panose="03000509000000000000" pitchFamily="65" charset="-122"/>
                <a:ea typeface="方正超粗黑_GBK" panose="03000509000000000000" pitchFamily="65" charset="-122"/>
              </a:rPr>
              <a:t>2</a:t>
            </a:r>
            <a:r>
              <a:rPr lang="zh-CN" altLang="en-US" sz="2400" dirty="0" smtClean="0">
                <a:latin typeface="方正超粗黑_GBK" panose="03000509000000000000" pitchFamily="65" charset="-122"/>
                <a:ea typeface="方正超粗黑_GBK" panose="03000509000000000000" pitchFamily="65" charset="-122"/>
              </a:rPr>
              <a:t>、</a:t>
            </a:r>
            <a:r>
              <a:rPr lang="en-US" altLang="zh-CN" sz="2400" dirty="0" smtClean="0">
                <a:latin typeface="方正超粗黑_GBK" panose="03000509000000000000" pitchFamily="65" charset="-122"/>
                <a:ea typeface="方正超粗黑_GBK" panose="03000509000000000000" pitchFamily="65" charset="-122"/>
              </a:rPr>
              <a:t>3</a:t>
            </a:r>
            <a:r>
              <a:rPr lang="zh-CN" altLang="en-US" sz="2400" dirty="0" smtClean="0">
                <a:latin typeface="方正超粗黑_GBK" panose="03000509000000000000" pitchFamily="65" charset="-122"/>
                <a:ea typeface="方正超粗黑_GBK" panose="03000509000000000000" pitchFamily="65" charset="-122"/>
              </a:rPr>
              <a:t>、</a:t>
            </a:r>
            <a:r>
              <a:rPr lang="en-US" altLang="zh-CN" sz="2400" dirty="0" smtClean="0">
                <a:latin typeface="方正超粗黑_GBK" panose="03000509000000000000" pitchFamily="65" charset="-122"/>
                <a:ea typeface="方正超粗黑_GBK" panose="03000509000000000000" pitchFamily="65" charset="-122"/>
              </a:rPr>
              <a:t>4</a:t>
            </a:r>
            <a:r>
              <a:rPr lang="zh-CN" altLang="en-US" sz="2400" dirty="0" smtClean="0">
                <a:latin typeface="方正超粗黑_GBK" panose="03000509000000000000" pitchFamily="65" charset="-122"/>
                <a:ea typeface="方正超粗黑_GBK" panose="03000509000000000000" pitchFamily="65" charset="-122"/>
              </a:rPr>
              <a:t>级增压器转子叶片</a:t>
            </a:r>
            <a:endParaRPr lang="zh-CN" altLang="en-US" sz="2400" dirty="0">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4295680" y="1760286"/>
            <a:ext cx="509233" cy="461665"/>
          </a:xfrm>
          <a:prstGeom prst="rect">
            <a:avLst/>
          </a:prstGeom>
          <a:solidFill>
            <a:schemeClr val="bg2"/>
          </a:solidFill>
        </p:spPr>
        <p:txBody>
          <a:bodyPr wrap="square" rtlCol="0">
            <a:spAutoFit/>
          </a:bodyPr>
          <a:lstStyle/>
          <a:p>
            <a:pPr algn="ctr"/>
            <a:r>
              <a:rPr lang="en-US" altLang="zh-CN" sz="2400" dirty="0" smtClean="0">
                <a:solidFill>
                  <a:srgbClr val="FF0000"/>
                </a:solidFill>
                <a:latin typeface="方正超粗黑_GBK" panose="03000509000000000000" pitchFamily="65" charset="-122"/>
                <a:ea typeface="方正超粗黑_GBK" panose="03000509000000000000" pitchFamily="65" charset="-122"/>
              </a:rPr>
              <a:t>1</a:t>
            </a:r>
            <a:endParaRPr lang="zh-CN" altLang="en-US" sz="2400" dirty="0">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6788714" y="1616497"/>
            <a:ext cx="509233" cy="461665"/>
          </a:xfrm>
          <a:prstGeom prst="rect">
            <a:avLst/>
          </a:prstGeom>
          <a:noFill/>
          <a:ln>
            <a:noFill/>
          </a:ln>
        </p:spPr>
        <p:txBody>
          <a:bodyPr wrap="square" rtlCol="0">
            <a:spAutoFit/>
          </a:bodyPr>
          <a:lstStyle/>
          <a:p>
            <a:pPr algn="ctr"/>
            <a:r>
              <a:rPr lang="en-US" altLang="zh-CN" sz="2400" dirty="0" smtClean="0">
                <a:solidFill>
                  <a:srgbClr val="FFC000"/>
                </a:solidFill>
                <a:latin typeface="方正超粗黑_GBK" panose="03000509000000000000" pitchFamily="65" charset="-122"/>
                <a:ea typeface="方正超粗黑_GBK" panose="03000509000000000000" pitchFamily="65" charset="-122"/>
              </a:rPr>
              <a:t>2</a:t>
            </a:r>
            <a:endParaRPr lang="zh-CN" altLang="en-US" sz="2400" dirty="0">
              <a:solidFill>
                <a:srgbClr val="FFC000"/>
              </a:solidFill>
              <a:latin typeface="方正超粗黑_GBK" panose="03000509000000000000" pitchFamily="65" charset="-122"/>
              <a:ea typeface="方正超粗黑_GBK" panose="03000509000000000000" pitchFamily="65" charset="-122"/>
            </a:endParaRPr>
          </a:p>
        </p:txBody>
      </p:sp>
      <p:sp>
        <p:nvSpPr>
          <p:cNvPr id="9" name="文本框 8"/>
          <p:cNvSpPr txBox="1"/>
          <p:nvPr/>
        </p:nvSpPr>
        <p:spPr>
          <a:xfrm>
            <a:off x="7679751" y="1616497"/>
            <a:ext cx="509233" cy="461665"/>
          </a:xfrm>
          <a:prstGeom prst="rect">
            <a:avLst/>
          </a:prstGeom>
          <a:noFill/>
          <a:ln>
            <a:noFill/>
          </a:ln>
        </p:spPr>
        <p:txBody>
          <a:bodyPr wrap="square" rtlCol="0">
            <a:spAutoFit/>
          </a:bodyPr>
          <a:lstStyle/>
          <a:p>
            <a:pPr algn="ctr"/>
            <a:r>
              <a:rPr lang="en-US" altLang="zh-CN" sz="2400" dirty="0" smtClean="0">
                <a:solidFill>
                  <a:srgbClr val="FFC000"/>
                </a:solidFill>
                <a:latin typeface="方正超粗黑_GBK" panose="03000509000000000000" pitchFamily="65" charset="-122"/>
                <a:ea typeface="方正超粗黑_GBK" panose="03000509000000000000" pitchFamily="65" charset="-122"/>
              </a:rPr>
              <a:t>3</a:t>
            </a:r>
            <a:endParaRPr lang="zh-CN" altLang="en-US" sz="2400" dirty="0">
              <a:solidFill>
                <a:srgbClr val="FFC000"/>
              </a:solidFill>
              <a:latin typeface="方正超粗黑_GBK" panose="03000509000000000000" pitchFamily="65" charset="-122"/>
              <a:ea typeface="方正超粗黑_GBK" panose="03000509000000000000" pitchFamily="65" charset="-122"/>
            </a:endParaRPr>
          </a:p>
        </p:txBody>
      </p:sp>
      <p:sp>
        <p:nvSpPr>
          <p:cNvPr id="10" name="文本框 9"/>
          <p:cNvSpPr txBox="1"/>
          <p:nvPr/>
        </p:nvSpPr>
        <p:spPr>
          <a:xfrm>
            <a:off x="8482008" y="1760285"/>
            <a:ext cx="509233" cy="461665"/>
          </a:xfrm>
          <a:prstGeom prst="rect">
            <a:avLst/>
          </a:prstGeom>
          <a:noFill/>
          <a:ln>
            <a:noFill/>
          </a:ln>
        </p:spPr>
        <p:txBody>
          <a:bodyPr wrap="square" rtlCol="0">
            <a:spAutoFit/>
          </a:bodyPr>
          <a:lstStyle/>
          <a:p>
            <a:pPr algn="ctr"/>
            <a:r>
              <a:rPr lang="en-US" altLang="zh-CN" sz="2400" dirty="0" smtClean="0">
                <a:solidFill>
                  <a:srgbClr val="FFC000"/>
                </a:solidFill>
                <a:latin typeface="方正超粗黑_GBK" panose="03000509000000000000" pitchFamily="65" charset="-122"/>
                <a:ea typeface="方正超粗黑_GBK" panose="03000509000000000000" pitchFamily="65" charset="-122"/>
              </a:rPr>
              <a:t>4</a:t>
            </a:r>
            <a:endParaRPr lang="zh-CN" altLang="en-US" sz="2400" dirty="0">
              <a:solidFill>
                <a:srgbClr val="FFC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flipV="1">
            <a:off x="6228272" y="2708695"/>
            <a:ext cx="224286" cy="47445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4" name="文本框 13"/>
          <p:cNvSpPr txBox="1"/>
          <p:nvPr/>
        </p:nvSpPr>
        <p:spPr>
          <a:xfrm>
            <a:off x="6042528" y="3165894"/>
            <a:ext cx="820059" cy="461665"/>
          </a:xfrm>
          <a:prstGeom prst="rect">
            <a:avLst/>
          </a:prstGeom>
          <a:solidFill>
            <a:schemeClr val="bg2"/>
          </a:solidFill>
        </p:spPr>
        <p:txBody>
          <a:bodyPr wrap="square" rtlCol="0">
            <a:spAutoFit/>
          </a:bodyPr>
          <a:lstStyle/>
          <a:p>
            <a:pPr algn="ctr"/>
            <a:r>
              <a:rPr lang="zh-CN" altLang="en-US" sz="2400" dirty="0" smtClean="0">
                <a:latin typeface="方正超粗黑_GBK" panose="03000509000000000000" pitchFamily="65" charset="-122"/>
                <a:ea typeface="方正超粗黑_GBK" panose="03000509000000000000" pitchFamily="65" charset="-122"/>
              </a:rPr>
              <a:t>鼓筒</a:t>
            </a:r>
            <a:endParaRPr lang="zh-CN" altLang="en-US" sz="24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57773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圆角矩形 2"/>
          <p:cNvSpPr/>
          <p:nvPr/>
        </p:nvSpPr>
        <p:spPr>
          <a:xfrm>
            <a:off x="5115464" y="664235"/>
            <a:ext cx="1906438" cy="595221"/>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18902" y="3744361"/>
            <a:ext cx="3994306" cy="1938992"/>
          </a:xfrm>
          <a:prstGeom prst="rect">
            <a:avLst/>
          </a:prstGeom>
          <a:solidFill>
            <a:schemeClr val="bg2"/>
          </a:solidFill>
        </p:spPr>
        <p:txBody>
          <a:bodyPr wrap="square" rtlCol="0">
            <a:spAutoFit/>
          </a:bodyPr>
          <a:lstStyle/>
          <a:p>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每一级都有一个</a:t>
            </a:r>
            <a:r>
              <a:rPr lang="zh-CN" altLang="en-US" sz="2400" dirty="0">
                <a:solidFill>
                  <a:srgbClr val="C00000"/>
                </a:solidFill>
                <a:latin typeface="方正超粗黑_GBK" panose="03000509000000000000" pitchFamily="65" charset="-122"/>
                <a:ea typeface="方正超粗黑_GBK" panose="03000509000000000000" pitchFamily="65" charset="-122"/>
              </a:rPr>
              <a:t>负荷槽</a:t>
            </a: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和二个较小</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的</a:t>
            </a:r>
            <a:r>
              <a:rPr lang="zh-CN" altLang="en-US" sz="2400" dirty="0" smtClean="0">
                <a:solidFill>
                  <a:srgbClr val="C00000"/>
                </a:solidFill>
                <a:latin typeface="方正超粗黑_GBK" panose="03000509000000000000" pitchFamily="65" charset="-122"/>
                <a:ea typeface="方正超粗黑_GBK" panose="03000509000000000000" pitchFamily="65" charset="-122"/>
              </a:rPr>
              <a:t>锁槽</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用</a:t>
            </a: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于定位锁块</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a:t>
            </a:r>
            <a:endPar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endParaRPr>
          </a:p>
          <a:p>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叶片根</a:t>
            </a: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部的燕尾结构装入负荷槽，并且周向移动，直到充满这一级。</a:t>
            </a:r>
          </a:p>
        </p:txBody>
      </p:sp>
      <p:sp>
        <p:nvSpPr>
          <p:cNvPr id="5" name="文本框 4"/>
          <p:cNvSpPr txBox="1"/>
          <p:nvPr/>
        </p:nvSpPr>
        <p:spPr>
          <a:xfrm>
            <a:off x="7651355" y="3597712"/>
            <a:ext cx="3994306" cy="1569660"/>
          </a:xfrm>
          <a:prstGeom prst="rect">
            <a:avLst/>
          </a:prstGeom>
          <a:solidFill>
            <a:schemeClr val="bg2"/>
          </a:solidFill>
        </p:spPr>
        <p:txBody>
          <a:bodyPr wrap="square" rtlCol="0">
            <a:spAutoFit/>
          </a:bodyPr>
          <a:lstStyle/>
          <a:p>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锁块用于确保叶片固定，防止在环槽内转动。每一级之间的锁块都偏移</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120</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以</a:t>
            </a: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确保增压器的初始静平衡。</a:t>
            </a:r>
          </a:p>
        </p:txBody>
      </p:sp>
      <p:sp>
        <p:nvSpPr>
          <p:cNvPr id="6" name="文本框 5"/>
          <p:cNvSpPr txBox="1"/>
          <p:nvPr/>
        </p:nvSpPr>
        <p:spPr>
          <a:xfrm>
            <a:off x="7642728" y="5383380"/>
            <a:ext cx="3994306" cy="584775"/>
          </a:xfrm>
          <a:prstGeom prst="rect">
            <a:avLst/>
          </a:prstGeom>
          <a:solidFill>
            <a:schemeClr val="bg2"/>
          </a:solidFill>
        </p:spPr>
        <p:txBody>
          <a:bodyPr wrap="square" rtlCol="0">
            <a:spAutoFit/>
          </a:bodyPr>
          <a:lstStyle/>
          <a:p>
            <a:r>
              <a:rPr lang="zh-CN" altLang="en-US" sz="1600" dirty="0">
                <a:solidFill>
                  <a:schemeClr val="tx1">
                    <a:lumMod val="95000"/>
                    <a:lumOff val="5000"/>
                  </a:schemeClr>
                </a:solidFill>
                <a:latin typeface="方正大黑_GBK" panose="03000509000000000000" pitchFamily="65" charset="-122"/>
                <a:ea typeface="方正大黑_GBK" panose="03000509000000000000" pitchFamily="65" charset="-122"/>
              </a:rPr>
              <a:t>校正重量可以安装在第</a:t>
            </a:r>
            <a:r>
              <a:rPr lang="en-US" altLang="zh-CN" sz="1600" dirty="0">
                <a:solidFill>
                  <a:schemeClr val="tx1">
                    <a:lumMod val="95000"/>
                    <a:lumOff val="5000"/>
                  </a:schemeClr>
                </a:solidFill>
                <a:latin typeface="方正大黑_GBK" panose="03000509000000000000" pitchFamily="65" charset="-122"/>
                <a:ea typeface="方正大黑_GBK" panose="03000509000000000000" pitchFamily="65" charset="-122"/>
              </a:rPr>
              <a:t>4</a:t>
            </a:r>
            <a:r>
              <a:rPr lang="zh-CN" altLang="en-US" sz="1600" dirty="0">
                <a:solidFill>
                  <a:schemeClr val="tx1">
                    <a:lumMod val="95000"/>
                    <a:lumOff val="5000"/>
                  </a:schemeClr>
                </a:solidFill>
                <a:latin typeface="方正大黑_GBK" panose="03000509000000000000" pitchFamily="65" charset="-122"/>
                <a:ea typeface="方正大黑_GBK" panose="03000509000000000000" pitchFamily="65" charset="-122"/>
              </a:rPr>
              <a:t>级的槽内，叶片平台的下部，用于增压器转子的平衡。</a:t>
            </a:r>
          </a:p>
        </p:txBody>
      </p:sp>
      <p:cxnSp>
        <p:nvCxnSpPr>
          <p:cNvPr id="8" name="直接箭头连接符 7"/>
          <p:cNvCxnSpPr/>
          <p:nvPr/>
        </p:nvCxnSpPr>
        <p:spPr>
          <a:xfrm flipH="1" flipV="1">
            <a:off x="3713672" y="2493034"/>
            <a:ext cx="996351" cy="23291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文本框 10"/>
          <p:cNvSpPr txBox="1"/>
          <p:nvPr/>
        </p:nvSpPr>
        <p:spPr>
          <a:xfrm>
            <a:off x="4570683" y="2556670"/>
            <a:ext cx="846706" cy="338554"/>
          </a:xfrm>
          <a:prstGeom prst="rect">
            <a:avLst/>
          </a:prstGeom>
          <a:solidFill>
            <a:schemeClr val="bg2"/>
          </a:solidFill>
        </p:spPr>
        <p:txBody>
          <a:bodyPr wrap="square" rtlCol="0">
            <a:spAutoFit/>
          </a:bodyPr>
          <a:lstStyle/>
          <a:p>
            <a:r>
              <a:rPr lang="zh-CN" altLang="en-US" sz="1600" dirty="0" smtClean="0">
                <a:solidFill>
                  <a:schemeClr val="tx1">
                    <a:lumMod val="95000"/>
                    <a:lumOff val="5000"/>
                  </a:schemeClr>
                </a:solidFill>
                <a:latin typeface="方正大黑_GBK" panose="03000509000000000000" pitchFamily="65" charset="-122"/>
                <a:ea typeface="方正大黑_GBK" panose="03000509000000000000" pitchFamily="65" charset="-122"/>
              </a:rPr>
              <a:t>负荷槽</a:t>
            </a:r>
            <a:endParaRPr lang="zh-CN" altLang="en-US" sz="1600" dirty="0">
              <a:solidFill>
                <a:schemeClr val="tx1">
                  <a:lumMod val="95000"/>
                  <a:lumOff val="5000"/>
                </a:schemeClr>
              </a:solidFill>
              <a:latin typeface="方正大黑_GBK" panose="03000509000000000000" pitchFamily="65" charset="-122"/>
              <a:ea typeface="方正大黑_GBK" panose="03000509000000000000" pitchFamily="65" charset="-122"/>
            </a:endParaRPr>
          </a:p>
        </p:txBody>
      </p:sp>
    </p:spTree>
    <p:extLst>
      <p:ext uri="{BB962C8B-B14F-4D97-AF65-F5344CB8AC3E}">
        <p14:creationId xmlns:p14="http://schemas.microsoft.com/office/powerpoint/2010/main" val="9361128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5" name="文本框 4"/>
          <p:cNvSpPr txBox="1"/>
          <p:nvPr/>
        </p:nvSpPr>
        <p:spPr>
          <a:xfrm>
            <a:off x="348906" y="2294970"/>
            <a:ext cx="2446052" cy="3046988"/>
          </a:xfrm>
          <a:prstGeom prst="rect">
            <a:avLst/>
          </a:prstGeom>
          <a:solidFill>
            <a:schemeClr val="bg2"/>
          </a:solidFill>
        </p:spPr>
        <p:txBody>
          <a:bodyPr wrap="square" rtlCol="0">
            <a:spAutoFit/>
          </a:bodyPr>
          <a:lstStyle/>
          <a:p>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增压器静子组件悬壁式安装于风扇框架的前安装表面。组件由</a:t>
            </a:r>
            <a:r>
              <a:rPr lang="en-US" altLang="zh-CN" sz="2400" dirty="0">
                <a:solidFill>
                  <a:schemeClr val="tx1">
                    <a:lumMod val="95000"/>
                    <a:lumOff val="5000"/>
                  </a:schemeClr>
                </a:solidFill>
                <a:latin typeface="方正超粗黑_GBK" panose="03000509000000000000" pitchFamily="65" charset="-122"/>
                <a:ea typeface="方正超粗黑_GBK" panose="03000509000000000000" pitchFamily="65" charset="-122"/>
              </a:rPr>
              <a:t>4</a:t>
            </a: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级静子环组成，静子</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环（外环）之</a:t>
            </a: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间通过螺栓连接。</a:t>
            </a:r>
          </a:p>
        </p:txBody>
      </p:sp>
      <p:sp>
        <p:nvSpPr>
          <p:cNvPr id="6" name="圆角矩形 5"/>
          <p:cNvSpPr/>
          <p:nvPr/>
        </p:nvSpPr>
        <p:spPr>
          <a:xfrm>
            <a:off x="7280694" y="491704"/>
            <a:ext cx="1897811" cy="4701397"/>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010490" y="1995281"/>
            <a:ext cx="1454015" cy="461665"/>
          </a:xfrm>
          <a:prstGeom prst="rect">
            <a:avLst/>
          </a:prstGeom>
          <a:solidFill>
            <a:schemeClr val="bg2"/>
          </a:solidFill>
        </p:spPr>
        <p:txBody>
          <a:bodyPr wrap="square" rtlCol="0">
            <a:spAutoFit/>
          </a:bodyPr>
          <a:lstStyle/>
          <a:p>
            <a:pPr algn="ct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风扇框架</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cxnSp>
        <p:nvCxnSpPr>
          <p:cNvPr id="8" name="直接箭头连接符 7"/>
          <p:cNvCxnSpPr>
            <a:stCxn id="7" idx="1"/>
          </p:cNvCxnSpPr>
          <p:nvPr/>
        </p:nvCxnSpPr>
        <p:spPr>
          <a:xfrm flipH="1" flipV="1">
            <a:off x="9178505" y="2226113"/>
            <a:ext cx="831985" cy="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9465912" y="3524941"/>
            <a:ext cx="2362503" cy="830997"/>
          </a:xfrm>
          <a:prstGeom prst="rect">
            <a:avLst/>
          </a:prstGeom>
          <a:solidFill>
            <a:schemeClr val="bg2"/>
          </a:solidFill>
        </p:spPr>
        <p:txBody>
          <a:bodyPr wrap="square" rtlCol="0">
            <a:spAutoFit/>
          </a:bodyPr>
          <a:lstStyle/>
          <a:p>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静子叶片包括内、外护罩（环）</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6356053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75" y="0"/>
            <a:ext cx="9698224" cy="6858000"/>
          </a:xfrm>
          <a:prstGeom prst="rect">
            <a:avLst/>
          </a:prstGeom>
        </p:spPr>
      </p:pic>
      <p:sp>
        <p:nvSpPr>
          <p:cNvPr id="3" name="圆角矩形 2"/>
          <p:cNvSpPr/>
          <p:nvPr/>
        </p:nvSpPr>
        <p:spPr>
          <a:xfrm>
            <a:off x="552090" y="2458528"/>
            <a:ext cx="1897811" cy="74187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173729" y="4253166"/>
            <a:ext cx="2276400" cy="1200329"/>
          </a:xfrm>
          <a:prstGeom prst="rect">
            <a:avLst/>
          </a:prstGeom>
          <a:solidFill>
            <a:schemeClr val="bg2"/>
          </a:solidFill>
        </p:spPr>
        <p:txBody>
          <a:bodyPr wrap="square" rtlCol="0">
            <a:spAutoFit/>
          </a:bodyPr>
          <a:lstStyle/>
          <a:p>
            <a:pPr algn="ct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内护罩后凸边紧压在风扇框架的安装边上</a:t>
            </a:r>
          </a:p>
        </p:txBody>
      </p:sp>
    </p:spTree>
    <p:extLst>
      <p:ext uri="{BB962C8B-B14F-4D97-AF65-F5344CB8AC3E}">
        <p14:creationId xmlns:p14="http://schemas.microsoft.com/office/powerpoint/2010/main" val="1127180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增压器静子组件</a:t>
            </a:r>
            <a:endParaRPr lang="zh-CN" altLang="en-US" dirty="0"/>
          </a:p>
        </p:txBody>
      </p:sp>
      <p:sp>
        <p:nvSpPr>
          <p:cNvPr id="3" name="内容占位符 2"/>
          <p:cNvSpPr>
            <a:spLocks noGrp="1"/>
          </p:cNvSpPr>
          <p:nvPr>
            <p:ph idx="1"/>
          </p:nvPr>
        </p:nvSpPr>
        <p:spPr/>
        <p:txBody>
          <a:bodyPr/>
          <a:lstStyle/>
          <a:p>
            <a:r>
              <a:rPr lang="zh-CN" altLang="en-US" dirty="0"/>
              <a:t>组件由</a:t>
            </a:r>
            <a:r>
              <a:rPr lang="en-US" altLang="zh-CN" dirty="0"/>
              <a:t>4</a:t>
            </a:r>
            <a:r>
              <a:rPr lang="zh-CN" altLang="en-US" dirty="0"/>
              <a:t>级静子环组</a:t>
            </a:r>
            <a:r>
              <a:rPr lang="zh-CN" altLang="en-US" dirty="0" smtClean="0"/>
              <a:t>成；</a:t>
            </a:r>
            <a:endParaRPr lang="en-US" altLang="zh-CN" dirty="0" smtClean="0"/>
          </a:p>
          <a:p>
            <a:r>
              <a:rPr lang="zh-CN" altLang="en-US" dirty="0" smtClean="0"/>
              <a:t>静</a:t>
            </a:r>
            <a:r>
              <a:rPr lang="zh-CN" altLang="en-US" dirty="0"/>
              <a:t>子环之间通过螺栓连</a:t>
            </a:r>
            <a:r>
              <a:rPr lang="zh-CN" altLang="en-US" dirty="0" smtClean="0"/>
              <a:t>接</a:t>
            </a:r>
            <a:r>
              <a:rPr lang="zh-CN" altLang="en-US" dirty="0"/>
              <a:t>；</a:t>
            </a:r>
            <a:endParaRPr lang="en-US" altLang="zh-CN" dirty="0" smtClean="0"/>
          </a:p>
          <a:p>
            <a:r>
              <a:rPr lang="zh-CN" altLang="en-US" dirty="0" smtClean="0"/>
              <a:t>静子环包</a:t>
            </a:r>
            <a:r>
              <a:rPr lang="zh-CN" altLang="en-US" dirty="0"/>
              <a:t>括静子叶片和内、外护</a:t>
            </a:r>
            <a:r>
              <a:rPr lang="zh-CN" altLang="en-US" dirty="0" smtClean="0"/>
              <a:t>罩（内、外罩环）；</a:t>
            </a:r>
            <a:endParaRPr lang="en-US" altLang="zh-CN" dirty="0" smtClean="0"/>
          </a:p>
          <a:p>
            <a:r>
              <a:rPr lang="zh-CN" altLang="en-US" dirty="0" smtClean="0"/>
              <a:t>第</a:t>
            </a:r>
            <a:r>
              <a:rPr lang="en-US" altLang="zh-CN" dirty="0" smtClean="0"/>
              <a:t>1-4</a:t>
            </a:r>
            <a:r>
              <a:rPr lang="zh-CN" altLang="en-US" dirty="0"/>
              <a:t>级静子叶片是焊接到外护罩</a:t>
            </a:r>
            <a:r>
              <a:rPr lang="zh-CN" altLang="en-US" dirty="0" smtClean="0"/>
              <a:t>上；</a:t>
            </a:r>
            <a:endParaRPr lang="en-US" altLang="zh-CN" dirty="0" smtClean="0"/>
          </a:p>
          <a:p>
            <a:r>
              <a:rPr lang="zh-CN" altLang="en-US" dirty="0" smtClean="0"/>
              <a:t>外</a:t>
            </a:r>
            <a:r>
              <a:rPr lang="zh-CN" altLang="en-US" dirty="0"/>
              <a:t>护罩内表面附着有耐磨材料，正对着转子叶片的叶</a:t>
            </a:r>
            <a:r>
              <a:rPr lang="zh-CN" altLang="en-US" dirty="0" smtClean="0"/>
              <a:t>尖 </a:t>
            </a:r>
            <a:r>
              <a:rPr lang="zh-CN" altLang="en-US" dirty="0"/>
              <a:t>；</a:t>
            </a:r>
            <a:endParaRPr lang="en-US" altLang="zh-CN" dirty="0" smtClean="0"/>
          </a:p>
          <a:p>
            <a:r>
              <a:rPr lang="zh-CN" altLang="en-US" dirty="0" smtClean="0"/>
              <a:t>内</a:t>
            </a:r>
            <a:r>
              <a:rPr lang="zh-CN" altLang="en-US" dirty="0"/>
              <a:t>护罩的内表面覆盖有耐磨材料，正对着增压器鼓筒上加工出的空气封严件</a:t>
            </a:r>
            <a:r>
              <a:rPr lang="zh-CN" altLang="en-US" dirty="0" smtClean="0"/>
              <a:t>。</a:t>
            </a:r>
            <a:r>
              <a:rPr lang="zh-CN" altLang="en-US" dirty="0"/>
              <a:t> ；</a:t>
            </a:r>
            <a:endParaRPr lang="en-US" altLang="zh-CN" dirty="0" smtClean="0"/>
          </a:p>
          <a:p>
            <a:r>
              <a:rPr lang="zh-CN" altLang="en-US" dirty="0" smtClean="0"/>
              <a:t>第</a:t>
            </a:r>
            <a:r>
              <a:rPr lang="en-US" altLang="zh-CN" dirty="0"/>
              <a:t>1</a:t>
            </a:r>
            <a:r>
              <a:rPr lang="zh-CN" altLang="en-US" dirty="0"/>
              <a:t>级静子叶片共有</a:t>
            </a:r>
            <a:r>
              <a:rPr lang="en-US" altLang="zh-CN" dirty="0"/>
              <a:t>108</a:t>
            </a:r>
            <a:r>
              <a:rPr lang="zh-CN" altLang="en-US" dirty="0"/>
              <a:t>个叶片，第</a:t>
            </a:r>
            <a:r>
              <a:rPr lang="en-US" altLang="zh-CN" dirty="0"/>
              <a:t>2</a:t>
            </a:r>
            <a:r>
              <a:rPr lang="zh-CN" altLang="en-US" dirty="0"/>
              <a:t>、</a:t>
            </a:r>
            <a:r>
              <a:rPr lang="en-US" altLang="zh-CN" dirty="0"/>
              <a:t>3</a:t>
            </a:r>
            <a:r>
              <a:rPr lang="zh-CN" altLang="en-US" dirty="0"/>
              <a:t>、</a:t>
            </a:r>
            <a:r>
              <a:rPr lang="en-US" altLang="zh-CN" dirty="0"/>
              <a:t>4</a:t>
            </a:r>
            <a:r>
              <a:rPr lang="zh-CN" altLang="en-US" dirty="0"/>
              <a:t>级各有</a:t>
            </a:r>
            <a:r>
              <a:rPr lang="en-US" altLang="zh-CN" dirty="0"/>
              <a:t>136</a:t>
            </a:r>
            <a:r>
              <a:rPr lang="zh-CN" altLang="en-US" dirty="0"/>
              <a:t>个叶</a:t>
            </a:r>
            <a:r>
              <a:rPr lang="zh-CN" altLang="en-US" dirty="0" smtClean="0"/>
              <a:t>片。</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999" y="198407"/>
            <a:ext cx="4614915" cy="2398144"/>
          </a:xfrm>
          <a:prstGeom prst="rect">
            <a:avLst/>
          </a:prstGeom>
          <a:ln w="28575">
            <a:solidFill>
              <a:schemeClr val="accent2"/>
            </a:solidFill>
          </a:ln>
        </p:spPr>
      </p:pic>
      <p:sp>
        <p:nvSpPr>
          <p:cNvPr id="5" name="文本框 4"/>
          <p:cNvSpPr txBox="1"/>
          <p:nvPr/>
        </p:nvSpPr>
        <p:spPr>
          <a:xfrm>
            <a:off x="5248710" y="304504"/>
            <a:ext cx="1246982" cy="461665"/>
          </a:xfrm>
          <a:prstGeom prst="rect">
            <a:avLst/>
          </a:prstGeom>
          <a:solidFill>
            <a:schemeClr val="bg2"/>
          </a:solidFill>
        </p:spPr>
        <p:txBody>
          <a:bodyPr wrap="square" rtlCol="0">
            <a:spAutoFit/>
          </a:bodyPr>
          <a:lstStyle/>
          <a:p>
            <a:pPr algn="ct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外罩环</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7779965" y="2301604"/>
            <a:ext cx="1246982" cy="461665"/>
          </a:xfrm>
          <a:prstGeom prst="rect">
            <a:avLst/>
          </a:prstGeom>
          <a:solidFill>
            <a:schemeClr val="bg2"/>
          </a:solidFill>
        </p:spPr>
        <p:txBody>
          <a:bodyPr wrap="square" rtlCol="0">
            <a:spAutoFit/>
          </a:bodyPr>
          <a:lstStyle/>
          <a:p>
            <a:pPr algn="ct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内</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罩环</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cxnSp>
        <p:nvCxnSpPr>
          <p:cNvPr id="7" name="直接箭头连接符 6"/>
          <p:cNvCxnSpPr/>
          <p:nvPr/>
        </p:nvCxnSpPr>
        <p:spPr>
          <a:xfrm>
            <a:off x="6495692" y="535336"/>
            <a:ext cx="940278" cy="33693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p:nvPr/>
        </p:nvCxnSpPr>
        <p:spPr>
          <a:xfrm flipH="1" flipV="1">
            <a:off x="7036277" y="1986521"/>
            <a:ext cx="743688" cy="36029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p:nvPr/>
        </p:nvCxnSpPr>
        <p:spPr>
          <a:xfrm flipH="1" flipV="1">
            <a:off x="7251937" y="1391017"/>
            <a:ext cx="2573550" cy="67537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4" name="文本框 13"/>
          <p:cNvSpPr txBox="1"/>
          <p:nvPr/>
        </p:nvSpPr>
        <p:spPr>
          <a:xfrm>
            <a:off x="9121841" y="1705002"/>
            <a:ext cx="1407291" cy="461665"/>
          </a:xfrm>
          <a:prstGeom prst="rect">
            <a:avLst/>
          </a:prstGeom>
          <a:solidFill>
            <a:schemeClr val="bg2"/>
          </a:solidFill>
        </p:spPr>
        <p:txBody>
          <a:bodyPr wrap="square" rtlCol="0">
            <a:spAutoFit/>
          </a:bodyPr>
          <a:lstStyle/>
          <a:p>
            <a:pPr algn="ct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静子叶片</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37486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501" y="958826"/>
            <a:ext cx="10058400" cy="5226854"/>
          </a:xfrm>
          <a:prstGeom prst="rect">
            <a:avLst/>
          </a:prstGeom>
        </p:spPr>
      </p:pic>
      <p:cxnSp>
        <p:nvCxnSpPr>
          <p:cNvPr id="5" name="直接箭头连接符 4"/>
          <p:cNvCxnSpPr/>
          <p:nvPr/>
        </p:nvCxnSpPr>
        <p:spPr>
          <a:xfrm>
            <a:off x="2432649" y="2234241"/>
            <a:ext cx="681486" cy="98341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7" name="直接箭头连接符 6"/>
          <p:cNvCxnSpPr/>
          <p:nvPr/>
        </p:nvCxnSpPr>
        <p:spPr>
          <a:xfrm flipV="1">
            <a:off x="5175849" y="3925019"/>
            <a:ext cx="491705" cy="176895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9" name="直接箭头连接符 8"/>
          <p:cNvCxnSpPr/>
          <p:nvPr/>
        </p:nvCxnSpPr>
        <p:spPr>
          <a:xfrm flipV="1">
            <a:off x="7219586" y="3985404"/>
            <a:ext cx="371658" cy="112601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p:nvPr/>
        </p:nvCxnSpPr>
        <p:spPr>
          <a:xfrm flipH="1" flipV="1">
            <a:off x="9359659" y="4226945"/>
            <a:ext cx="217243" cy="146702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1" name="文本框 10"/>
          <p:cNvSpPr txBox="1"/>
          <p:nvPr/>
        </p:nvSpPr>
        <p:spPr>
          <a:xfrm>
            <a:off x="1604444" y="1772576"/>
            <a:ext cx="1656410" cy="461665"/>
          </a:xfrm>
          <a:prstGeom prst="rect">
            <a:avLst/>
          </a:prstGeom>
          <a:solidFill>
            <a:schemeClr val="bg2"/>
          </a:solidFill>
        </p:spPr>
        <p:txBody>
          <a:bodyPr wrap="square" rtlCol="0">
            <a:spAutoFit/>
          </a:bodyPr>
          <a:lstStyle/>
          <a:p>
            <a:pPr algn="ct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第</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级静子</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4451161" y="5463141"/>
            <a:ext cx="1656410" cy="461665"/>
          </a:xfrm>
          <a:prstGeom prst="rect">
            <a:avLst/>
          </a:prstGeom>
          <a:solidFill>
            <a:schemeClr val="bg2"/>
          </a:solidFill>
        </p:spPr>
        <p:txBody>
          <a:bodyPr wrap="square" rtlCol="0">
            <a:spAutoFit/>
          </a:bodyPr>
          <a:lstStyle/>
          <a:p>
            <a:pPr algn="ct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第</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2</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级静子</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13" name="文本框 12"/>
          <p:cNvSpPr txBox="1"/>
          <p:nvPr/>
        </p:nvSpPr>
        <p:spPr>
          <a:xfrm>
            <a:off x="6391381" y="5111420"/>
            <a:ext cx="1656410" cy="461665"/>
          </a:xfrm>
          <a:prstGeom prst="rect">
            <a:avLst/>
          </a:prstGeom>
          <a:solidFill>
            <a:schemeClr val="bg2"/>
          </a:solidFill>
        </p:spPr>
        <p:txBody>
          <a:bodyPr wrap="square" rtlCol="0">
            <a:spAutoFit/>
          </a:bodyPr>
          <a:lstStyle/>
          <a:p>
            <a:pPr algn="ct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第</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3</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级静子</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15" name="文本框 14"/>
          <p:cNvSpPr txBox="1"/>
          <p:nvPr/>
        </p:nvSpPr>
        <p:spPr>
          <a:xfrm>
            <a:off x="8686445" y="5617045"/>
            <a:ext cx="2805238" cy="830997"/>
          </a:xfrm>
          <a:prstGeom prst="rect">
            <a:avLst/>
          </a:prstGeom>
          <a:solidFill>
            <a:schemeClr val="bg2"/>
          </a:solidFill>
        </p:spPr>
        <p:txBody>
          <a:bodyPr wrap="square" rtlCol="0">
            <a:spAutoFit/>
          </a:bodyPr>
          <a:lstStyle/>
          <a:p>
            <a:pPr algn="ct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第</a:t>
            </a:r>
            <a:r>
              <a:rPr lang="en-US" altLang="zh-CN" sz="2400" dirty="0">
                <a:solidFill>
                  <a:schemeClr val="tx1">
                    <a:lumMod val="95000"/>
                    <a:lumOff val="5000"/>
                  </a:schemeClr>
                </a:solidFill>
                <a:latin typeface="方正超粗黑_GBK" panose="03000509000000000000" pitchFamily="65" charset="-122"/>
                <a:ea typeface="方正超粗黑_GBK" panose="03000509000000000000" pitchFamily="65" charset="-122"/>
              </a:rPr>
              <a:t>4</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级静子：外环连接到</a:t>
            </a: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风</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扇框架</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cxnSp>
        <p:nvCxnSpPr>
          <p:cNvPr id="16" name="直接箭头连接符 15"/>
          <p:cNvCxnSpPr>
            <a:stCxn id="18" idx="2"/>
          </p:cNvCxnSpPr>
          <p:nvPr/>
        </p:nvCxnSpPr>
        <p:spPr>
          <a:xfrm>
            <a:off x="1053718" y="3352431"/>
            <a:ext cx="680190" cy="46907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8" name="文本框 17"/>
          <p:cNvSpPr txBox="1"/>
          <p:nvPr/>
        </p:nvSpPr>
        <p:spPr>
          <a:xfrm>
            <a:off x="653633" y="2890766"/>
            <a:ext cx="800170" cy="461665"/>
          </a:xfrm>
          <a:prstGeom prst="rect">
            <a:avLst/>
          </a:prstGeom>
          <a:solidFill>
            <a:schemeClr val="bg2"/>
          </a:solidFill>
        </p:spPr>
        <p:txBody>
          <a:bodyPr wrap="square" rtlCol="0">
            <a:spAutoFit/>
          </a:bodyPr>
          <a:lstStyle/>
          <a:p>
            <a:pPr algn="ct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风扇</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20" name="椭圆 19"/>
          <p:cNvSpPr/>
          <p:nvPr/>
        </p:nvSpPr>
        <p:spPr>
          <a:xfrm>
            <a:off x="4761781" y="1952223"/>
            <a:ext cx="905773"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772399" y="2117043"/>
            <a:ext cx="905773"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nvCxnSpPr>
        <p:spPr>
          <a:xfrm flipH="1">
            <a:off x="5458467" y="1427099"/>
            <a:ext cx="196252" cy="72544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4" name="文本框 23"/>
          <p:cNvSpPr txBox="1"/>
          <p:nvPr/>
        </p:nvSpPr>
        <p:spPr>
          <a:xfrm>
            <a:off x="4604674" y="612787"/>
            <a:ext cx="2126549" cy="830997"/>
          </a:xfrm>
          <a:prstGeom prst="rect">
            <a:avLst/>
          </a:prstGeom>
          <a:solidFill>
            <a:schemeClr val="bg2"/>
          </a:solidFill>
        </p:spPr>
        <p:txBody>
          <a:bodyPr wrap="square" rtlCol="0">
            <a:spAutoFit/>
          </a:bodyPr>
          <a:lstStyle/>
          <a:p>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第</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2</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3</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级静子连接螺栓</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9113806" y="543327"/>
            <a:ext cx="2023033" cy="830997"/>
          </a:xfrm>
          <a:prstGeom prst="rect">
            <a:avLst/>
          </a:prstGeom>
          <a:solidFill>
            <a:schemeClr val="bg2"/>
          </a:solidFill>
        </p:spPr>
        <p:txBody>
          <a:bodyPr wrap="square" rtlCol="0">
            <a:spAutoFit/>
          </a:bodyPr>
          <a:lstStyle/>
          <a:p>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第</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3</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4</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级</a:t>
            </a:r>
            <a:endPar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endParaRPr>
          </a:p>
          <a:p>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静子连接螺栓</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cxnSp>
        <p:nvCxnSpPr>
          <p:cNvPr id="26" name="直接箭头连接符 25"/>
          <p:cNvCxnSpPr/>
          <p:nvPr/>
        </p:nvCxnSpPr>
        <p:spPr>
          <a:xfrm flipH="1">
            <a:off x="8496227" y="1382724"/>
            <a:ext cx="612868" cy="7893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4372283" y="3632878"/>
            <a:ext cx="464783" cy="461665"/>
          </a:xfrm>
          <a:prstGeom prst="rect">
            <a:avLst/>
          </a:prstGeom>
          <a:solidFill>
            <a:schemeClr val="bg2"/>
          </a:solidFill>
        </p:spPr>
        <p:txBody>
          <a:bodyPr wrap="square" rtlCol="0">
            <a:spAutoFit/>
          </a:bodyPr>
          <a:lstStyle/>
          <a:p>
            <a:pPr algn="ct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2</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29" name="文本框 28"/>
          <p:cNvSpPr txBox="1"/>
          <p:nvPr/>
        </p:nvSpPr>
        <p:spPr>
          <a:xfrm>
            <a:off x="6389098" y="3632877"/>
            <a:ext cx="464783" cy="461665"/>
          </a:xfrm>
          <a:prstGeom prst="rect">
            <a:avLst/>
          </a:prstGeom>
          <a:solidFill>
            <a:schemeClr val="bg2"/>
          </a:solidFill>
        </p:spPr>
        <p:txBody>
          <a:bodyPr wrap="square" rtlCol="0">
            <a:spAutoFit/>
          </a:bodyPr>
          <a:lstStyle/>
          <a:p>
            <a:pPr algn="ct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3</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30" name="文本框 29"/>
          <p:cNvSpPr txBox="1"/>
          <p:nvPr/>
        </p:nvSpPr>
        <p:spPr>
          <a:xfrm>
            <a:off x="8204042" y="3663495"/>
            <a:ext cx="464783" cy="461665"/>
          </a:xfrm>
          <a:prstGeom prst="rect">
            <a:avLst/>
          </a:prstGeom>
          <a:solidFill>
            <a:schemeClr val="bg2"/>
          </a:solidFill>
        </p:spPr>
        <p:txBody>
          <a:bodyPr wrap="square" rtlCol="0">
            <a:spAutoFit/>
          </a:bodyPr>
          <a:lstStyle/>
          <a:p>
            <a:pPr algn="ctr"/>
            <a:r>
              <a:rPr lang="en-US" altLang="zh-CN"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4</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cxnSp>
        <p:nvCxnSpPr>
          <p:cNvPr id="32" name="直接箭头连接符 31"/>
          <p:cNvCxnSpPr/>
          <p:nvPr/>
        </p:nvCxnSpPr>
        <p:spPr>
          <a:xfrm>
            <a:off x="3268541" y="1145499"/>
            <a:ext cx="681486" cy="98341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33" name="文本框 32"/>
          <p:cNvSpPr txBox="1"/>
          <p:nvPr/>
        </p:nvSpPr>
        <p:spPr>
          <a:xfrm>
            <a:off x="2692415" y="673204"/>
            <a:ext cx="1136878" cy="461665"/>
          </a:xfrm>
          <a:prstGeom prst="rect">
            <a:avLst/>
          </a:prstGeom>
          <a:solidFill>
            <a:schemeClr val="bg2"/>
          </a:solidFill>
        </p:spPr>
        <p:txBody>
          <a:bodyPr wrap="square" rtlCol="0">
            <a:spAutoFit/>
          </a:bodyPr>
          <a:lstStyle/>
          <a:p>
            <a:pPr algn="ct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分流环</a:t>
            </a:r>
            <a:endPar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34" name="椭圆 33"/>
          <p:cNvSpPr/>
          <p:nvPr/>
        </p:nvSpPr>
        <p:spPr>
          <a:xfrm>
            <a:off x="10115904" y="2734736"/>
            <a:ext cx="905773"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p:cNvCxnSpPr>
            <a:endCxn id="34" idx="5"/>
          </p:cNvCxnSpPr>
          <p:nvPr/>
        </p:nvCxnSpPr>
        <p:spPr>
          <a:xfrm flipH="1" flipV="1">
            <a:off x="10889030" y="3395150"/>
            <a:ext cx="57892" cy="222189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1" name="文本框 40"/>
          <p:cNvSpPr txBox="1"/>
          <p:nvPr/>
        </p:nvSpPr>
        <p:spPr>
          <a:xfrm>
            <a:off x="675027" y="5485864"/>
            <a:ext cx="2905945" cy="830997"/>
          </a:xfrm>
          <a:prstGeom prst="rect">
            <a:avLst/>
          </a:prstGeom>
          <a:solidFill>
            <a:schemeClr val="bg2"/>
          </a:solidFill>
        </p:spPr>
        <p:txBody>
          <a:bodyPr wrap="square" rtlCol="0">
            <a:spAutoFit/>
          </a:bodyPr>
          <a:lstStyle/>
          <a:p>
            <a:r>
              <a:rPr lang="zh-CN" altLang="en-US" sz="2400" dirty="0" smtClean="0">
                <a:solidFill>
                  <a:srgbClr val="C00000"/>
                </a:solidFill>
                <a:latin typeface="方正超粗黑_GBK" panose="03000509000000000000" pitchFamily="65" charset="-122"/>
                <a:ea typeface="方正超粗黑_GBK" panose="03000509000000000000" pitchFamily="65" charset="-122"/>
              </a:rPr>
              <a:t>第</a:t>
            </a:r>
            <a:r>
              <a:rPr lang="en-US" altLang="zh-CN" sz="2400" dirty="0" smtClean="0">
                <a:solidFill>
                  <a:srgbClr val="C00000"/>
                </a:solidFill>
                <a:latin typeface="方正超粗黑_GBK" panose="03000509000000000000" pitchFamily="65" charset="-122"/>
                <a:ea typeface="方正超粗黑_GBK" panose="03000509000000000000" pitchFamily="65" charset="-122"/>
              </a:rPr>
              <a:t>1-4</a:t>
            </a:r>
            <a:r>
              <a:rPr lang="zh-CN" altLang="en-US" sz="2400" dirty="0" smtClean="0">
                <a:solidFill>
                  <a:srgbClr val="C00000"/>
                </a:solidFill>
                <a:latin typeface="方正超粗黑_GBK" panose="03000509000000000000" pitchFamily="65" charset="-122"/>
                <a:ea typeface="方正超粗黑_GBK" panose="03000509000000000000" pitchFamily="65" charset="-122"/>
              </a:rPr>
              <a:t>级静子叶片焊接到外罩环上</a:t>
            </a:r>
            <a:endParaRPr lang="zh-CN" altLang="en-US" sz="2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176144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241" y="1578634"/>
            <a:ext cx="8865660" cy="4607046"/>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51950" r="70784" b="5409"/>
          <a:stretch/>
        </p:blipFill>
        <p:spPr>
          <a:xfrm>
            <a:off x="358377" y="690109"/>
            <a:ext cx="3385486" cy="3494171"/>
          </a:xfrm>
          <a:prstGeom prst="rect">
            <a:avLst/>
          </a:prstGeom>
          <a:ln w="28575">
            <a:solidFill>
              <a:schemeClr val="accent2"/>
            </a:solidFill>
          </a:ln>
        </p:spPr>
      </p:pic>
      <p:sp>
        <p:nvSpPr>
          <p:cNvPr id="5" name="文本框 4"/>
          <p:cNvSpPr txBox="1"/>
          <p:nvPr/>
        </p:nvSpPr>
        <p:spPr>
          <a:xfrm>
            <a:off x="4977372" y="303374"/>
            <a:ext cx="4451300" cy="830997"/>
          </a:xfrm>
          <a:prstGeom prst="rect">
            <a:avLst/>
          </a:prstGeom>
          <a:solidFill>
            <a:schemeClr val="bg2"/>
          </a:solidFill>
        </p:spPr>
        <p:txBody>
          <a:bodyPr wrap="square" rtlCol="0">
            <a:spAutoFit/>
          </a:bodyPr>
          <a:lstStyle/>
          <a:p>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分流</a:t>
            </a:r>
            <a:r>
              <a:rPr lang="zh-CN" altLang="en-US" sz="2400"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环安</a:t>
            </a: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装在第</a:t>
            </a:r>
            <a:r>
              <a:rPr lang="en-US" altLang="zh-CN" sz="2400"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sz="2400" dirty="0">
                <a:solidFill>
                  <a:schemeClr val="tx1">
                    <a:lumMod val="95000"/>
                    <a:lumOff val="5000"/>
                  </a:schemeClr>
                </a:solidFill>
                <a:latin typeface="方正超粗黑_GBK" panose="03000509000000000000" pitchFamily="65" charset="-122"/>
                <a:ea typeface="方正超粗黑_GBK" panose="03000509000000000000" pitchFamily="65" charset="-122"/>
              </a:rPr>
              <a:t>级外护罩上，用于分离内涵道和外涵道气流。</a:t>
            </a:r>
          </a:p>
        </p:txBody>
      </p:sp>
      <p:cxnSp>
        <p:nvCxnSpPr>
          <p:cNvPr id="6" name="直接箭头连接符 5"/>
          <p:cNvCxnSpPr/>
          <p:nvPr/>
        </p:nvCxnSpPr>
        <p:spPr>
          <a:xfrm flipH="1">
            <a:off x="5243989" y="1134371"/>
            <a:ext cx="906645" cy="138023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09454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2" name="文本框 1"/>
          <p:cNvSpPr txBox="1"/>
          <p:nvPr/>
        </p:nvSpPr>
        <p:spPr>
          <a:xfrm>
            <a:off x="379562" y="198408"/>
            <a:ext cx="2260121" cy="6001643"/>
          </a:xfrm>
          <a:prstGeom prst="rect">
            <a:avLst/>
          </a:prstGeom>
          <a:noFill/>
        </p:spPr>
        <p:txBody>
          <a:bodyPr wrap="square" rtlCol="0">
            <a:spAutoFit/>
          </a:bodyPr>
          <a:lstStyle/>
          <a:p>
            <a:r>
              <a:rPr lang="en-US" altLang="zh-CN" sz="2400" dirty="0">
                <a:latin typeface="方正超粗黑_GBK" panose="03000509000000000000" pitchFamily="65" charset="-122"/>
                <a:ea typeface="方正超粗黑_GBK" panose="03000509000000000000" pitchFamily="65" charset="-122"/>
              </a:rPr>
              <a:t>CFM56-7B</a:t>
            </a:r>
            <a:r>
              <a:rPr lang="zh-CN" altLang="en-US" sz="2400" dirty="0">
                <a:latin typeface="方正超粗黑_GBK" panose="03000509000000000000" pitchFamily="65" charset="-122"/>
                <a:ea typeface="方正超粗黑_GBK" panose="03000509000000000000" pitchFamily="65" charset="-122"/>
              </a:rPr>
              <a:t>发动机是高涵道比、双转子、轴流式的涡轮风扇发动</a:t>
            </a:r>
            <a:r>
              <a:rPr lang="zh-CN" altLang="en-US" sz="2400" dirty="0" smtClean="0">
                <a:latin typeface="方正超粗黑_GBK" panose="03000509000000000000" pitchFamily="65" charset="-122"/>
                <a:ea typeface="方正超粗黑_GBK" panose="03000509000000000000" pitchFamily="65" charset="-122"/>
              </a:rPr>
              <a:t>机。</a:t>
            </a:r>
            <a:endParaRPr lang="en-US" altLang="zh-CN" sz="2400" dirty="0" smtClean="0">
              <a:latin typeface="方正超粗黑_GBK" panose="03000509000000000000" pitchFamily="65" charset="-122"/>
              <a:ea typeface="方正超粗黑_GBK" panose="03000509000000000000" pitchFamily="65" charset="-122"/>
            </a:endParaRPr>
          </a:p>
          <a:p>
            <a:endParaRPr lang="en-US" altLang="zh-CN" sz="2400" dirty="0">
              <a:latin typeface="方正超粗黑_GBK" panose="03000509000000000000" pitchFamily="65" charset="-122"/>
              <a:ea typeface="方正超粗黑_GBK" panose="03000509000000000000" pitchFamily="65" charset="-122"/>
            </a:endParaRPr>
          </a:p>
          <a:p>
            <a:r>
              <a:rPr lang="zh-CN" altLang="en-US" sz="2400" dirty="0" smtClean="0">
                <a:latin typeface="方正超粗黑_GBK" panose="03000509000000000000" pitchFamily="65" charset="-122"/>
                <a:ea typeface="方正超粗黑_GBK" panose="03000509000000000000" pitchFamily="65" charset="-122"/>
              </a:rPr>
              <a:t>提供推力、电源、液压源和气源</a:t>
            </a:r>
            <a:endParaRPr lang="en-US" altLang="zh-CN" sz="2400" dirty="0" smtClean="0">
              <a:latin typeface="方正超粗黑_GBK" panose="03000509000000000000" pitchFamily="65" charset="-122"/>
              <a:ea typeface="方正超粗黑_GBK" panose="03000509000000000000" pitchFamily="65" charset="-122"/>
            </a:endParaRPr>
          </a:p>
          <a:p>
            <a:endParaRPr lang="en-US" altLang="zh-CN" sz="2400" dirty="0">
              <a:latin typeface="方正超粗黑_GBK" panose="03000509000000000000" pitchFamily="65" charset="-122"/>
              <a:ea typeface="方正超粗黑_GBK" panose="03000509000000000000" pitchFamily="65" charset="-122"/>
            </a:endParaRPr>
          </a:p>
          <a:p>
            <a:r>
              <a:rPr lang="zh-CN" altLang="en-US" sz="2400" dirty="0">
                <a:latin typeface="方正超粗黑_GBK" panose="03000509000000000000" pitchFamily="65" charset="-122"/>
                <a:ea typeface="方正超粗黑_GBK" panose="03000509000000000000" pitchFamily="65" charset="-122"/>
              </a:rPr>
              <a:t>外涵道喷气推力约占</a:t>
            </a:r>
            <a:r>
              <a:rPr lang="en-US" altLang="zh-CN" sz="2400" dirty="0">
                <a:solidFill>
                  <a:srgbClr val="FF0000"/>
                </a:solidFill>
                <a:latin typeface="方正超粗黑_GBK" panose="03000509000000000000" pitchFamily="65" charset="-122"/>
                <a:ea typeface="方正超粗黑_GBK" panose="03000509000000000000" pitchFamily="65" charset="-122"/>
              </a:rPr>
              <a:t>80%</a:t>
            </a:r>
          </a:p>
          <a:p>
            <a:endParaRPr lang="en-US" altLang="zh-CN" sz="2400" dirty="0" smtClean="0">
              <a:latin typeface="方正超粗黑_GBK" panose="03000509000000000000" pitchFamily="65" charset="-122"/>
              <a:ea typeface="方正超粗黑_GBK" panose="03000509000000000000" pitchFamily="65" charset="-122"/>
            </a:endParaRPr>
          </a:p>
          <a:p>
            <a:r>
              <a:rPr lang="zh-CN" altLang="en-US" sz="2400" dirty="0" smtClean="0">
                <a:latin typeface="方正超粗黑_GBK" panose="03000509000000000000" pitchFamily="65" charset="-122"/>
                <a:ea typeface="方正超粗黑_GBK" panose="03000509000000000000" pitchFamily="65" charset="-122"/>
              </a:rPr>
              <a:t>两个独立的旋转系统：</a:t>
            </a:r>
            <a:endParaRPr lang="en-US" altLang="zh-CN" sz="2400" dirty="0" smtClean="0">
              <a:latin typeface="方正超粗黑_GBK" panose="03000509000000000000" pitchFamily="65" charset="-122"/>
              <a:ea typeface="方正超粗黑_GBK" panose="03000509000000000000" pitchFamily="65" charset="-122"/>
            </a:endParaRPr>
          </a:p>
          <a:p>
            <a:r>
              <a:rPr lang="en-US" altLang="zh-CN" sz="2400" dirty="0" smtClean="0">
                <a:latin typeface="方正超粗黑_GBK" panose="03000509000000000000" pitchFamily="65" charset="-122"/>
                <a:ea typeface="方正超粗黑_GBK" panose="03000509000000000000" pitchFamily="65" charset="-122"/>
              </a:rPr>
              <a:t>N1</a:t>
            </a:r>
            <a:r>
              <a:rPr lang="zh-CN" altLang="en-US" sz="2400" dirty="0" smtClean="0">
                <a:latin typeface="方正超粗黑_GBK" panose="03000509000000000000" pitchFamily="65" charset="-122"/>
                <a:ea typeface="方正超粗黑_GBK" panose="03000509000000000000" pitchFamily="65" charset="-122"/>
              </a:rPr>
              <a:t>，</a:t>
            </a:r>
            <a:r>
              <a:rPr lang="en-US" altLang="zh-CN" sz="2400" dirty="0" smtClean="0">
                <a:latin typeface="方正超粗黑_GBK" panose="03000509000000000000" pitchFamily="65" charset="-122"/>
                <a:ea typeface="方正超粗黑_GBK" panose="03000509000000000000" pitchFamily="65" charset="-122"/>
              </a:rPr>
              <a:t>N2.</a:t>
            </a:r>
            <a:endParaRPr lang="zh-CN" altLang="en-US" sz="2400" dirty="0">
              <a:latin typeface="方正超粗黑_GBK" panose="03000509000000000000" pitchFamily="65" charset="-122"/>
              <a:ea typeface="方正超粗黑_GBK" panose="03000509000000000000" pitchFamily="65" charset="-122"/>
            </a:endParaRPr>
          </a:p>
        </p:txBody>
      </p:sp>
      <p:cxnSp>
        <p:nvCxnSpPr>
          <p:cNvPr id="5" name="直接箭头连接符 4"/>
          <p:cNvCxnSpPr/>
          <p:nvPr/>
        </p:nvCxnSpPr>
        <p:spPr>
          <a:xfrm flipH="1">
            <a:off x="5771072" y="5520906"/>
            <a:ext cx="776377" cy="526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516353" y="5037827"/>
            <a:ext cx="1756380" cy="830997"/>
          </a:xfrm>
          <a:prstGeom prst="rect">
            <a:avLst/>
          </a:prstGeom>
          <a:noFill/>
        </p:spPr>
        <p:txBody>
          <a:bodyPr wrap="square" rtlCol="0">
            <a:spAutoFit/>
          </a:bodyPr>
          <a:lstStyle/>
          <a:p>
            <a:r>
              <a:rPr lang="zh-CN" altLang="en-US" sz="2400" dirty="0">
                <a:latin typeface="方正超粗黑_GBK" panose="03000509000000000000" pitchFamily="65" charset="-122"/>
                <a:ea typeface="方正超粗黑_GBK" panose="03000509000000000000" pitchFamily="65" charset="-122"/>
              </a:rPr>
              <a:t>附</a:t>
            </a:r>
            <a:r>
              <a:rPr lang="zh-CN" altLang="en-US" sz="2400" dirty="0" smtClean="0">
                <a:latin typeface="方正超粗黑_GBK" panose="03000509000000000000" pitchFamily="65" charset="-122"/>
                <a:ea typeface="方正超粗黑_GBK" panose="03000509000000000000" pitchFamily="65" charset="-122"/>
              </a:rPr>
              <a:t>件齿轮箱</a:t>
            </a:r>
            <a:endParaRPr lang="en-US" altLang="zh-CN" sz="2400" dirty="0" smtClean="0">
              <a:latin typeface="方正超粗黑_GBK" panose="03000509000000000000" pitchFamily="65" charset="-122"/>
              <a:ea typeface="方正超粗黑_GBK" panose="03000509000000000000" pitchFamily="65" charset="-122"/>
            </a:endParaRPr>
          </a:p>
          <a:p>
            <a:r>
              <a:rPr lang="zh-CN" altLang="en-US" sz="2400" dirty="0" smtClean="0">
                <a:latin typeface="方正超粗黑_GBK" panose="03000509000000000000" pitchFamily="65" charset="-122"/>
                <a:ea typeface="方正超粗黑_GBK" panose="03000509000000000000" pitchFamily="65" charset="-122"/>
              </a:rPr>
              <a:t>（</a:t>
            </a:r>
            <a:r>
              <a:rPr lang="en-US" altLang="zh-CN" sz="2400" dirty="0" smtClean="0">
                <a:latin typeface="方正超粗黑_GBK" panose="03000509000000000000" pitchFamily="65" charset="-122"/>
                <a:ea typeface="方正超粗黑_GBK" panose="03000509000000000000" pitchFamily="65" charset="-122"/>
              </a:rPr>
              <a:t>AGB)</a:t>
            </a:r>
            <a:endParaRPr lang="zh-CN" altLang="en-US" sz="2400" dirty="0">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9944448" y="198408"/>
            <a:ext cx="2167040" cy="5262979"/>
          </a:xfrm>
          <a:prstGeom prst="rect">
            <a:avLst/>
          </a:prstGeom>
          <a:noFill/>
        </p:spPr>
        <p:txBody>
          <a:bodyPr wrap="square" rtlCol="0">
            <a:spAutoFit/>
          </a:bodyPr>
          <a:lstStyle/>
          <a:p>
            <a:r>
              <a:rPr lang="en-US" altLang="zh-CN" sz="2400" dirty="0">
                <a:latin typeface="方正超粗黑_GBK" panose="03000509000000000000" pitchFamily="65" charset="-122"/>
                <a:ea typeface="方正超粗黑_GBK" panose="03000509000000000000" pitchFamily="65" charset="-122"/>
              </a:rPr>
              <a:t>1</a:t>
            </a:r>
            <a:r>
              <a:rPr lang="zh-CN" altLang="en-US" sz="2400" dirty="0">
                <a:latin typeface="方正超粗黑_GBK" panose="03000509000000000000" pitchFamily="65" charset="-122"/>
                <a:ea typeface="方正超粗黑_GBK" panose="03000509000000000000" pitchFamily="65" charset="-122"/>
              </a:rPr>
              <a:t>、</a:t>
            </a:r>
            <a:r>
              <a:rPr lang="en-US" altLang="zh-CN" sz="2400" dirty="0">
                <a:latin typeface="方正超粗黑_GBK" panose="03000509000000000000" pitchFamily="65" charset="-122"/>
                <a:ea typeface="方正超粗黑_GBK" panose="03000509000000000000" pitchFamily="65" charset="-122"/>
              </a:rPr>
              <a:t>2 </a:t>
            </a:r>
            <a:r>
              <a:rPr lang="zh-CN" altLang="en-US" sz="2400" dirty="0">
                <a:latin typeface="方正超粗黑_GBK" panose="03000509000000000000" pitchFamily="65" charset="-122"/>
                <a:ea typeface="方正超粗黑_GBK" panose="03000509000000000000" pitchFamily="65" charset="-122"/>
              </a:rPr>
              <a:t>和 </a:t>
            </a:r>
            <a:r>
              <a:rPr lang="en-US" altLang="zh-CN" sz="2400" dirty="0">
                <a:latin typeface="方正超粗黑_GBK" panose="03000509000000000000" pitchFamily="65" charset="-122"/>
                <a:ea typeface="方正超粗黑_GBK" panose="03000509000000000000" pitchFamily="65" charset="-122"/>
              </a:rPr>
              <a:t>3 </a:t>
            </a:r>
            <a:r>
              <a:rPr lang="zh-CN" altLang="en-US" sz="2400" dirty="0">
                <a:latin typeface="方正超粗黑_GBK" panose="03000509000000000000" pitchFamily="65" charset="-122"/>
                <a:ea typeface="方正超粗黑_GBK" panose="03000509000000000000" pitchFamily="65" charset="-122"/>
              </a:rPr>
              <a:t>号轴承位于前油槽， </a:t>
            </a:r>
            <a:r>
              <a:rPr lang="en-US" altLang="zh-CN" sz="2400" dirty="0">
                <a:latin typeface="方正超粗黑_GBK" panose="03000509000000000000" pitchFamily="65" charset="-122"/>
                <a:ea typeface="方正超粗黑_GBK" panose="03000509000000000000" pitchFamily="65" charset="-122"/>
              </a:rPr>
              <a:t>4</a:t>
            </a:r>
            <a:r>
              <a:rPr lang="zh-CN" altLang="en-US" sz="2400" dirty="0">
                <a:latin typeface="方正超粗黑_GBK" panose="03000509000000000000" pitchFamily="65" charset="-122"/>
                <a:ea typeface="方正超粗黑_GBK" panose="03000509000000000000" pitchFamily="65" charset="-122"/>
              </a:rPr>
              <a:t>和 </a:t>
            </a:r>
            <a:r>
              <a:rPr lang="en-US" altLang="zh-CN" sz="2400" dirty="0">
                <a:latin typeface="方正超粗黑_GBK" panose="03000509000000000000" pitchFamily="65" charset="-122"/>
                <a:ea typeface="方正超粗黑_GBK" panose="03000509000000000000" pitchFamily="65" charset="-122"/>
              </a:rPr>
              <a:t>5</a:t>
            </a:r>
            <a:r>
              <a:rPr lang="zh-CN" altLang="en-US" sz="2400" dirty="0">
                <a:latin typeface="方正超粗黑_GBK" panose="03000509000000000000" pitchFamily="65" charset="-122"/>
                <a:ea typeface="方正超粗黑_GBK" panose="03000509000000000000" pitchFamily="65" charset="-122"/>
              </a:rPr>
              <a:t>号轴承位于后油槽。 </a:t>
            </a:r>
            <a:endParaRPr lang="en-US" altLang="zh-CN" sz="2400" dirty="0" smtClean="0">
              <a:latin typeface="方正超粗黑_GBK" panose="03000509000000000000" pitchFamily="65" charset="-122"/>
              <a:ea typeface="方正超粗黑_GBK" panose="03000509000000000000" pitchFamily="65" charset="-122"/>
            </a:endParaRPr>
          </a:p>
          <a:p>
            <a:endParaRPr lang="en-US" altLang="zh-CN" sz="2400" dirty="0">
              <a:latin typeface="方正超粗黑_GBK" panose="03000509000000000000" pitchFamily="65" charset="-122"/>
              <a:ea typeface="方正超粗黑_GBK" panose="03000509000000000000" pitchFamily="65" charset="-122"/>
            </a:endParaRPr>
          </a:p>
          <a:p>
            <a:r>
              <a:rPr lang="zh-CN" altLang="en-US" sz="2400" dirty="0" smtClean="0">
                <a:solidFill>
                  <a:srgbClr val="FF0000"/>
                </a:solidFill>
                <a:latin typeface="方正超粗黑_GBK" panose="03000509000000000000" pitchFamily="65" charset="-122"/>
                <a:ea typeface="方正超粗黑_GBK" panose="03000509000000000000" pitchFamily="65" charset="-122"/>
              </a:rPr>
              <a:t>滚珠</a:t>
            </a:r>
            <a:r>
              <a:rPr lang="zh-CN" altLang="en-US" sz="2400" dirty="0" smtClean="0">
                <a:latin typeface="方正超粗黑_GBK" panose="03000509000000000000" pitchFamily="65" charset="-122"/>
                <a:ea typeface="方正超粗黑_GBK" panose="03000509000000000000" pitchFamily="65" charset="-122"/>
              </a:rPr>
              <a:t>和</a:t>
            </a:r>
            <a:r>
              <a:rPr lang="zh-CN" altLang="en-US" sz="2400" dirty="0" smtClean="0">
                <a:solidFill>
                  <a:srgbClr val="FF0000"/>
                </a:solidFill>
                <a:latin typeface="方正超粗黑_GBK" panose="03000509000000000000" pitchFamily="65" charset="-122"/>
                <a:ea typeface="方正超粗黑_GBK" panose="03000509000000000000" pitchFamily="65" charset="-122"/>
              </a:rPr>
              <a:t>滚棒</a:t>
            </a:r>
            <a:r>
              <a:rPr lang="zh-CN" altLang="en-US" sz="2400" dirty="0" smtClean="0">
                <a:latin typeface="方正超粗黑_GBK" panose="03000509000000000000" pitchFamily="65" charset="-122"/>
                <a:ea typeface="方正超粗黑_GBK" panose="03000509000000000000" pitchFamily="65" charset="-122"/>
              </a:rPr>
              <a:t>轴承。</a:t>
            </a:r>
            <a:endParaRPr lang="en-US" altLang="zh-CN" sz="2400" dirty="0" smtClean="0">
              <a:latin typeface="方正超粗黑_GBK" panose="03000509000000000000" pitchFamily="65" charset="-122"/>
              <a:ea typeface="方正超粗黑_GBK" panose="03000509000000000000" pitchFamily="65" charset="-122"/>
            </a:endParaRPr>
          </a:p>
          <a:p>
            <a:endParaRPr lang="en-US" altLang="zh-CN" sz="2400" dirty="0">
              <a:latin typeface="方正超粗黑_GBK" panose="03000509000000000000" pitchFamily="65" charset="-122"/>
              <a:ea typeface="方正超粗黑_GBK" panose="03000509000000000000" pitchFamily="65" charset="-122"/>
            </a:endParaRPr>
          </a:p>
          <a:p>
            <a:r>
              <a:rPr lang="zh-CN" altLang="en-US" sz="2400" dirty="0" smtClean="0">
                <a:latin typeface="方正超粗黑_GBK" panose="03000509000000000000" pitchFamily="65" charset="-122"/>
                <a:ea typeface="方正超粗黑_GBK" panose="03000509000000000000" pitchFamily="65" charset="-122"/>
              </a:rPr>
              <a:t>滚珠轴承吸收轴向和径向载荷。滚棒系统仅吸收径向载荷。</a:t>
            </a:r>
            <a:endParaRPr lang="zh-CN" altLang="en-US" sz="24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934180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a:t>
            </a:r>
            <a:r>
              <a:rPr lang="en-US" altLang="zh-CN" dirty="0" smtClean="0"/>
              <a:t>2</a:t>
            </a:r>
            <a:r>
              <a:rPr lang="zh-CN" altLang="en-US" dirty="0" smtClean="0"/>
              <a:t>号轴承</a:t>
            </a:r>
            <a:endParaRPr lang="zh-CN" altLang="en-US" dirty="0"/>
          </a:p>
        </p:txBody>
      </p:sp>
      <p:sp>
        <p:nvSpPr>
          <p:cNvPr id="3" name="内容占位符 2"/>
          <p:cNvSpPr>
            <a:spLocks noGrp="1"/>
          </p:cNvSpPr>
          <p:nvPr>
            <p:ph idx="1"/>
          </p:nvPr>
        </p:nvSpPr>
        <p:spPr/>
        <p:txBody>
          <a:bodyPr/>
          <a:lstStyle/>
          <a:p>
            <a:r>
              <a:rPr lang="en-US" altLang="zh-CN" dirty="0"/>
              <a:t>1</a:t>
            </a:r>
            <a:r>
              <a:rPr lang="zh-CN" altLang="en-US" dirty="0"/>
              <a:t>号、</a:t>
            </a:r>
            <a:r>
              <a:rPr lang="en-US" altLang="zh-CN" dirty="0"/>
              <a:t>2</a:t>
            </a:r>
            <a:r>
              <a:rPr lang="zh-CN" altLang="en-US" dirty="0"/>
              <a:t>号轴承组件属于风扇主单元体，其功用是：</a:t>
            </a:r>
          </a:p>
          <a:p>
            <a:r>
              <a:rPr lang="zh-CN" altLang="en-US" dirty="0"/>
              <a:t>（</a:t>
            </a:r>
            <a:r>
              <a:rPr lang="en-US" altLang="zh-CN" dirty="0"/>
              <a:t>1</a:t>
            </a:r>
            <a:r>
              <a:rPr lang="zh-CN" altLang="en-US" dirty="0"/>
              <a:t>）支撑风扇增压器转子；</a:t>
            </a:r>
          </a:p>
          <a:p>
            <a:r>
              <a:rPr lang="zh-CN" altLang="en-US" dirty="0"/>
              <a:t>（</a:t>
            </a:r>
            <a:r>
              <a:rPr lang="en-US" altLang="zh-CN" dirty="0"/>
              <a:t>2</a:t>
            </a:r>
            <a:r>
              <a:rPr lang="zh-CN" altLang="en-US" dirty="0"/>
              <a:t>）形成前油槽前部腔室；</a:t>
            </a:r>
          </a:p>
          <a:p>
            <a:r>
              <a:rPr lang="zh-CN" altLang="en-US" dirty="0"/>
              <a:t>（</a:t>
            </a:r>
            <a:r>
              <a:rPr lang="en-US" altLang="zh-CN" dirty="0"/>
              <a:t>3</a:t>
            </a:r>
            <a:r>
              <a:rPr lang="zh-CN" altLang="en-US" dirty="0"/>
              <a:t>）支撑一个振动传感器</a:t>
            </a:r>
          </a:p>
          <a:p>
            <a:r>
              <a:rPr lang="zh-CN" altLang="en-US" dirty="0"/>
              <a:t>（</a:t>
            </a:r>
            <a:r>
              <a:rPr lang="en-US" altLang="zh-CN" dirty="0"/>
              <a:t>4</a:t>
            </a:r>
            <a:r>
              <a:rPr lang="zh-CN" altLang="en-US" dirty="0"/>
              <a:t>）前油槽通气</a:t>
            </a:r>
          </a:p>
          <a:p>
            <a:r>
              <a:rPr lang="zh-CN" altLang="en-US" dirty="0"/>
              <a:t>（</a:t>
            </a:r>
            <a:r>
              <a:rPr lang="en-US" altLang="zh-CN" dirty="0"/>
              <a:t>5</a:t>
            </a:r>
            <a:r>
              <a:rPr lang="zh-CN" altLang="en-US" dirty="0"/>
              <a:t>）提供风扇转速指示（</a:t>
            </a:r>
            <a:r>
              <a:rPr lang="en-US" altLang="zh-CN" dirty="0"/>
              <a:t>N1</a:t>
            </a:r>
            <a:r>
              <a:rPr lang="zh-CN" altLang="en-US" dirty="0"/>
              <a:t>转速传感器）</a:t>
            </a:r>
          </a:p>
          <a:p>
            <a:r>
              <a:rPr lang="zh-CN" altLang="en-US" dirty="0"/>
              <a:t>（</a:t>
            </a:r>
            <a:r>
              <a:rPr lang="en-US" altLang="zh-CN" dirty="0"/>
              <a:t>6</a:t>
            </a:r>
            <a:r>
              <a:rPr lang="zh-CN" altLang="en-US" dirty="0"/>
              <a:t>）轴承润滑。</a:t>
            </a:r>
          </a:p>
          <a:p>
            <a:endParaRPr lang="zh-CN" altLang="en-US" dirty="0"/>
          </a:p>
        </p:txBody>
      </p:sp>
    </p:spTree>
    <p:extLst>
      <p:ext uri="{BB962C8B-B14F-4D97-AF65-F5344CB8AC3E}">
        <p14:creationId xmlns:p14="http://schemas.microsoft.com/office/powerpoint/2010/main" val="1292491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8224" cy="6858000"/>
          </a:xfrm>
          <a:prstGeom prst="rect">
            <a:avLst/>
          </a:prstGeom>
        </p:spPr>
      </p:pic>
      <p:sp>
        <p:nvSpPr>
          <p:cNvPr id="3" name="文本框 2"/>
          <p:cNvSpPr txBox="1"/>
          <p:nvPr/>
        </p:nvSpPr>
        <p:spPr>
          <a:xfrm>
            <a:off x="8212277" y="553540"/>
            <a:ext cx="3476516" cy="2585323"/>
          </a:xfrm>
          <a:prstGeom prst="rect">
            <a:avLst/>
          </a:prstGeom>
          <a:solidFill>
            <a:schemeClr val="bg2"/>
          </a:solidFill>
        </p:spPr>
        <p:txBody>
          <a:bodyPr wrap="square" rtlCol="0">
            <a:spAutoFit/>
          </a:bodyPr>
          <a:lstStyle/>
          <a:p>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号、</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2</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号轴承组件承受来自风扇和增</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压器转</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子的载</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荷它</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包括：</a:t>
            </a:r>
          </a:p>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号轴承支架；</a:t>
            </a:r>
          </a:p>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2</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号滚珠轴承；</a:t>
            </a:r>
          </a:p>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3</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2</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号轴承支架；</a:t>
            </a:r>
          </a:p>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4</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2</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号滚棒轴承；</a:t>
            </a:r>
          </a:p>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5</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）风扇轴；</a:t>
            </a:r>
          </a:p>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6</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）滑油总管组件；</a:t>
            </a:r>
          </a:p>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7</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5</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个外部管路。</a:t>
            </a:r>
          </a:p>
        </p:txBody>
      </p:sp>
    </p:spTree>
    <p:extLst>
      <p:ext uri="{BB962C8B-B14F-4D97-AF65-F5344CB8AC3E}">
        <p14:creationId xmlns:p14="http://schemas.microsoft.com/office/powerpoint/2010/main" val="25625270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1981077" y="554916"/>
            <a:ext cx="8229846" cy="5748168"/>
          </a:xfrm>
          <a:prstGeom prst="rect">
            <a:avLst/>
          </a:prstGeom>
          <a:ln w="19050">
            <a:solidFill>
              <a:sysClr val="windowText" lastClr="000000"/>
            </a:solidFill>
          </a:ln>
        </p:spPr>
      </p:pic>
      <p:cxnSp>
        <p:nvCxnSpPr>
          <p:cNvPr id="5" name="直接箭头连接符 4"/>
          <p:cNvCxnSpPr/>
          <p:nvPr/>
        </p:nvCxnSpPr>
        <p:spPr>
          <a:xfrm>
            <a:off x="3795623" y="1561381"/>
            <a:ext cx="1448367" cy="113437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8" name="文本框 7"/>
          <p:cNvSpPr txBox="1"/>
          <p:nvPr/>
        </p:nvSpPr>
        <p:spPr>
          <a:xfrm>
            <a:off x="2993331" y="1192049"/>
            <a:ext cx="1604583" cy="369332"/>
          </a:xfrm>
          <a:prstGeom prst="rect">
            <a:avLst/>
          </a:prstGeom>
          <a:solidFill>
            <a:schemeClr val="bg2"/>
          </a:solidFill>
        </p:spPr>
        <p:txBody>
          <a:bodyPr wrap="square" rtlCol="0">
            <a:spAutoFit/>
          </a:bodyPr>
          <a:lstStyle/>
          <a:p>
            <a:pPr algn="ct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号</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轴</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承支架</a:t>
            </a:r>
            <a:endPar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cxnSp>
        <p:nvCxnSpPr>
          <p:cNvPr id="9" name="直接箭头连接符 8"/>
          <p:cNvCxnSpPr>
            <a:stCxn id="11" idx="0"/>
          </p:cNvCxnSpPr>
          <p:nvPr/>
        </p:nvCxnSpPr>
        <p:spPr>
          <a:xfrm flipH="1" flipV="1">
            <a:off x="8795729" y="3284508"/>
            <a:ext cx="612903" cy="225365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1" name="文本框 10"/>
          <p:cNvSpPr txBox="1"/>
          <p:nvPr/>
        </p:nvSpPr>
        <p:spPr>
          <a:xfrm>
            <a:off x="8606340" y="5538158"/>
            <a:ext cx="1604583" cy="369332"/>
          </a:xfrm>
          <a:prstGeom prst="rect">
            <a:avLst/>
          </a:prstGeom>
          <a:solidFill>
            <a:schemeClr val="bg2"/>
          </a:solidFill>
        </p:spPr>
        <p:txBody>
          <a:bodyPr wrap="square" rtlCol="0">
            <a:spAutoFit/>
          </a:bodyPr>
          <a:lstStyle/>
          <a:p>
            <a:pPr algn="ctr"/>
            <a:r>
              <a:rPr lang="en-US" altLang="zh-CN"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2</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号</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轴</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承支架</a:t>
            </a:r>
            <a:endPar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7406913" y="3653840"/>
            <a:ext cx="293263"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6" name="文本框 15"/>
          <p:cNvSpPr txBox="1"/>
          <p:nvPr/>
        </p:nvSpPr>
        <p:spPr>
          <a:xfrm>
            <a:off x="6213202" y="3469174"/>
            <a:ext cx="1193711" cy="369332"/>
          </a:xfrm>
          <a:prstGeom prst="rect">
            <a:avLst/>
          </a:prstGeom>
          <a:solidFill>
            <a:schemeClr val="bg2"/>
          </a:solidFill>
        </p:spPr>
        <p:txBody>
          <a:bodyPr wrap="square" rtlCol="0">
            <a:spAutoFit/>
          </a:bodyPr>
          <a:lstStyle/>
          <a:p>
            <a:pPr algn="ct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滑油总管</a:t>
            </a:r>
            <a:endPar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cxnSp>
        <p:nvCxnSpPr>
          <p:cNvPr id="17" name="直接箭头连接符 16"/>
          <p:cNvCxnSpPr>
            <a:stCxn id="20" idx="0"/>
          </p:cNvCxnSpPr>
          <p:nvPr/>
        </p:nvCxnSpPr>
        <p:spPr>
          <a:xfrm flipV="1">
            <a:off x="7015494" y="4283016"/>
            <a:ext cx="991680" cy="144843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9" name="文本框 18"/>
          <p:cNvSpPr txBox="1"/>
          <p:nvPr/>
        </p:nvSpPr>
        <p:spPr>
          <a:xfrm>
            <a:off x="1672584" y="5417388"/>
            <a:ext cx="1604583" cy="369332"/>
          </a:xfrm>
          <a:prstGeom prst="rect">
            <a:avLst/>
          </a:prstGeom>
          <a:solidFill>
            <a:schemeClr val="bg2"/>
          </a:solidFill>
        </p:spPr>
        <p:txBody>
          <a:bodyPr wrap="square" rtlCol="0">
            <a:spAutoFit/>
          </a:bodyPr>
          <a:lstStyle/>
          <a:p>
            <a:pPr algn="ct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号滚珠轴承</a:t>
            </a:r>
            <a:endPar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20" name="文本框 19"/>
          <p:cNvSpPr txBox="1"/>
          <p:nvPr/>
        </p:nvSpPr>
        <p:spPr>
          <a:xfrm>
            <a:off x="6213202" y="5731450"/>
            <a:ext cx="1604583" cy="369332"/>
          </a:xfrm>
          <a:prstGeom prst="rect">
            <a:avLst/>
          </a:prstGeom>
          <a:solidFill>
            <a:schemeClr val="bg2"/>
          </a:solidFill>
        </p:spPr>
        <p:txBody>
          <a:bodyPr wrap="square" rtlCol="0">
            <a:spAutoFit/>
          </a:bodyPr>
          <a:lstStyle/>
          <a:p>
            <a:pPr algn="ctr"/>
            <a:r>
              <a:rPr lang="en-US" altLang="zh-CN"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2</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号滚棒轴承</a:t>
            </a:r>
            <a:endPar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2993330" y="757829"/>
            <a:ext cx="1604583" cy="369332"/>
          </a:xfrm>
          <a:prstGeom prst="rect">
            <a:avLst/>
          </a:prstGeom>
          <a:solidFill>
            <a:schemeClr val="bg2"/>
          </a:solidFill>
        </p:spPr>
        <p:txBody>
          <a:bodyPr wrap="square" rtlCol="0">
            <a:spAutoFit/>
          </a:bodyPr>
          <a:lstStyle/>
          <a:p>
            <a:pPr algn="ctr"/>
            <a:r>
              <a:rPr lang="zh-CN" altLang="en-US" dirty="0">
                <a:solidFill>
                  <a:srgbClr val="C00000"/>
                </a:solidFill>
                <a:latin typeface="方正超粗黑_GBK" panose="03000509000000000000" pitchFamily="65" charset="-122"/>
                <a:ea typeface="方正超粗黑_GBK" panose="03000509000000000000" pitchFamily="65" charset="-122"/>
              </a:rPr>
              <a:t>钛合金制成</a:t>
            </a:r>
          </a:p>
        </p:txBody>
      </p:sp>
      <p:sp>
        <p:nvSpPr>
          <p:cNvPr id="23" name="椭圆 22"/>
          <p:cNvSpPr/>
          <p:nvPr/>
        </p:nvSpPr>
        <p:spPr>
          <a:xfrm>
            <a:off x="6319981" y="1584373"/>
            <a:ext cx="1497803" cy="773723"/>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148943" y="730384"/>
            <a:ext cx="1906473" cy="646331"/>
          </a:xfrm>
          <a:prstGeom prst="rect">
            <a:avLst/>
          </a:prstGeom>
          <a:solidFill>
            <a:schemeClr val="bg2"/>
          </a:solidFill>
        </p:spPr>
        <p:txBody>
          <a:bodyPr wrap="square" rtlCol="0">
            <a:spAutoFit/>
          </a:bodyPr>
          <a:lstStyle/>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螺栓安装到风扇框架中心毂上</a:t>
            </a:r>
          </a:p>
        </p:txBody>
      </p:sp>
      <p:cxnSp>
        <p:nvCxnSpPr>
          <p:cNvPr id="25" name="直接箭头连接符 24"/>
          <p:cNvCxnSpPr/>
          <p:nvPr/>
        </p:nvCxnSpPr>
        <p:spPr>
          <a:xfrm flipH="1">
            <a:off x="7700176" y="1323491"/>
            <a:ext cx="531190" cy="47485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9" name="文本框 28"/>
          <p:cNvSpPr txBox="1"/>
          <p:nvPr/>
        </p:nvSpPr>
        <p:spPr>
          <a:xfrm>
            <a:off x="271430" y="3416062"/>
            <a:ext cx="1446629" cy="1200329"/>
          </a:xfrm>
          <a:prstGeom prst="rect">
            <a:avLst/>
          </a:prstGeom>
          <a:solidFill>
            <a:schemeClr val="bg2"/>
          </a:solidFill>
        </p:spPr>
        <p:txBody>
          <a:bodyPr wrap="square" rtlCol="0">
            <a:spAutoFit/>
          </a:bodyPr>
          <a:lstStyle/>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支架前端还提供</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号轴承静油</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气封严件的连接</a:t>
            </a:r>
          </a:p>
        </p:txBody>
      </p:sp>
    </p:spTree>
    <p:extLst>
      <p:ext uri="{BB962C8B-B14F-4D97-AF65-F5344CB8AC3E}">
        <p14:creationId xmlns:p14="http://schemas.microsoft.com/office/powerpoint/2010/main" val="4179813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30" y="285750"/>
            <a:ext cx="7368540" cy="6286500"/>
          </a:xfrm>
          <a:prstGeom prst="rect">
            <a:avLst/>
          </a:prstGeom>
        </p:spPr>
      </p:pic>
      <p:cxnSp>
        <p:nvCxnSpPr>
          <p:cNvPr id="6" name="直接箭头连接符 5"/>
          <p:cNvCxnSpPr/>
          <p:nvPr/>
        </p:nvCxnSpPr>
        <p:spPr>
          <a:xfrm flipH="1">
            <a:off x="7081417" y="4899804"/>
            <a:ext cx="2951104" cy="95322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8" name="文本框 7"/>
          <p:cNvSpPr txBox="1"/>
          <p:nvPr/>
        </p:nvSpPr>
        <p:spPr>
          <a:xfrm>
            <a:off x="10032521" y="4576638"/>
            <a:ext cx="1134675" cy="646331"/>
          </a:xfrm>
          <a:prstGeom prst="rect">
            <a:avLst/>
          </a:prstGeom>
          <a:solidFill>
            <a:schemeClr val="bg2"/>
          </a:solidFill>
        </p:spPr>
        <p:txBody>
          <a:bodyPr wrap="square" rtlCol="0">
            <a:spAutoFit/>
          </a:bodyPr>
          <a:lstStyle/>
          <a:p>
            <a:pPr algn="ct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前油槽滑油收集室</a:t>
            </a:r>
          </a:p>
        </p:txBody>
      </p:sp>
      <p:sp>
        <p:nvSpPr>
          <p:cNvPr id="9" name="下箭头 8"/>
          <p:cNvSpPr/>
          <p:nvPr/>
        </p:nvSpPr>
        <p:spPr>
          <a:xfrm>
            <a:off x="6829417" y="5496845"/>
            <a:ext cx="252000" cy="216000"/>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8242164">
            <a:off x="4914820" y="5388844"/>
            <a:ext cx="252000" cy="216000"/>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V="1">
            <a:off x="1857201" y="5661708"/>
            <a:ext cx="3255402" cy="26421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4" name="文本框 13"/>
          <p:cNvSpPr txBox="1"/>
          <p:nvPr/>
        </p:nvSpPr>
        <p:spPr>
          <a:xfrm>
            <a:off x="1030231" y="5741253"/>
            <a:ext cx="882424" cy="369332"/>
          </a:xfrm>
          <a:prstGeom prst="rect">
            <a:avLst/>
          </a:prstGeom>
          <a:solidFill>
            <a:schemeClr val="bg2"/>
          </a:solidFill>
        </p:spPr>
        <p:txBody>
          <a:bodyPr wrap="square" rtlCol="0">
            <a:spAutoFit/>
          </a:bodyPr>
          <a:lstStyle/>
          <a:p>
            <a:pPr algn="ct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排</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油管</a:t>
            </a:r>
            <a:endPar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835094" y="2894813"/>
            <a:ext cx="2813880" cy="923330"/>
          </a:xfrm>
          <a:prstGeom prst="rect">
            <a:avLst/>
          </a:prstGeom>
          <a:solidFill>
            <a:schemeClr val="bg2"/>
          </a:solidFill>
        </p:spPr>
        <p:txBody>
          <a:bodyPr wrap="square" rtlCol="0">
            <a:spAutoFit/>
          </a:bodyPr>
          <a:lstStyle/>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滑油排油管在飞机处于低头姿态时，或者高滑油流量时，可防止滑油聚集。</a:t>
            </a:r>
          </a:p>
        </p:txBody>
      </p:sp>
      <p:sp>
        <p:nvSpPr>
          <p:cNvPr id="10" name="文本框 9"/>
          <p:cNvSpPr txBox="1"/>
          <p:nvPr/>
        </p:nvSpPr>
        <p:spPr>
          <a:xfrm>
            <a:off x="161972" y="201348"/>
            <a:ext cx="2618942"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前油槽</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397725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3320631" y="5745733"/>
            <a:ext cx="5550739" cy="923330"/>
          </a:xfrm>
          <a:prstGeom prst="rect">
            <a:avLst/>
          </a:prstGeom>
          <a:solidFill>
            <a:schemeClr val="bg2"/>
          </a:solidFill>
        </p:spPr>
        <p:txBody>
          <a:bodyPr wrap="square" rtlCol="0">
            <a:spAutoFit/>
          </a:bodyPr>
          <a:lstStyle/>
          <a:p>
            <a:pPr algn="ctr"/>
            <a:r>
              <a:rPr lang="en-US" altLang="zh-CN" sz="5400" dirty="0" smtClean="0">
                <a:solidFill>
                  <a:srgbClr val="C00000"/>
                </a:solidFill>
                <a:latin typeface="方正超粗黑_GBK" panose="03000509000000000000" pitchFamily="65" charset="-122"/>
                <a:ea typeface="方正超粗黑_GBK" panose="03000509000000000000" pitchFamily="65" charset="-122"/>
              </a:rPr>
              <a:t>1</a:t>
            </a:r>
            <a:r>
              <a:rPr lang="zh-CN" altLang="en-US" sz="5400" dirty="0" smtClean="0">
                <a:solidFill>
                  <a:srgbClr val="C00000"/>
                </a:solidFill>
                <a:latin typeface="方正超粗黑_GBK" panose="03000509000000000000" pitchFamily="65" charset="-122"/>
                <a:ea typeface="方正超粗黑_GBK" panose="03000509000000000000" pitchFamily="65" charset="-122"/>
              </a:rPr>
              <a:t>号轴承支架</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435608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7612184" y="5991419"/>
            <a:ext cx="3395121" cy="646331"/>
          </a:xfrm>
          <a:prstGeom prst="rect">
            <a:avLst/>
          </a:prstGeom>
          <a:solidFill>
            <a:schemeClr val="bg2"/>
          </a:solidFill>
        </p:spPr>
        <p:txBody>
          <a:bodyPr wrap="square" rtlCol="0">
            <a:spAutoFit/>
          </a:bodyPr>
          <a:lstStyle/>
          <a:p>
            <a:pPr algn="ct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号滚珠轴承是</a:t>
            </a:r>
            <a:r>
              <a:rPr lang="zh-CN" altLang="en-US" dirty="0">
                <a:solidFill>
                  <a:srgbClr val="C00000"/>
                </a:solidFill>
                <a:latin typeface="方正超粗黑_GBK" panose="03000509000000000000" pitchFamily="65" charset="-122"/>
                <a:ea typeface="方正超粗黑_GBK" panose="03000509000000000000" pitchFamily="65" charset="-122"/>
              </a:rPr>
              <a:t>推力</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轴承，可承受低压转子的</a:t>
            </a:r>
            <a:r>
              <a:rPr lang="zh-CN" altLang="en-US" dirty="0">
                <a:solidFill>
                  <a:srgbClr val="C00000"/>
                </a:solidFill>
                <a:latin typeface="方正超粗黑_GBK" panose="03000509000000000000" pitchFamily="65" charset="-122"/>
                <a:ea typeface="方正超粗黑_GBK" panose="03000509000000000000" pitchFamily="65" charset="-122"/>
              </a:rPr>
              <a:t>轴向</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和</a:t>
            </a:r>
            <a:r>
              <a:rPr lang="zh-CN" altLang="en-US" dirty="0">
                <a:solidFill>
                  <a:srgbClr val="C00000"/>
                </a:solidFill>
                <a:latin typeface="方正超粗黑_GBK" panose="03000509000000000000" pitchFamily="65" charset="-122"/>
                <a:ea typeface="方正超粗黑_GBK" panose="03000509000000000000" pitchFamily="65" charset="-122"/>
              </a:rPr>
              <a:t>径向</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载荷</a:t>
            </a:r>
          </a:p>
        </p:txBody>
      </p:sp>
      <p:sp>
        <p:nvSpPr>
          <p:cNvPr id="4" name="圆角矩形 3"/>
          <p:cNvSpPr/>
          <p:nvPr/>
        </p:nvSpPr>
        <p:spPr>
          <a:xfrm>
            <a:off x="6719977" y="4684143"/>
            <a:ext cx="966159" cy="629729"/>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8522897" y="2449902"/>
            <a:ext cx="1285337" cy="40544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9896342" y="2468760"/>
            <a:ext cx="1395636" cy="369332"/>
          </a:xfrm>
          <a:prstGeom prst="rect">
            <a:avLst/>
          </a:prstGeom>
          <a:solidFill>
            <a:schemeClr val="bg2"/>
          </a:solidFill>
        </p:spPr>
        <p:txBody>
          <a:bodyPr wrap="square" rtlCol="0">
            <a:spAutoFit/>
          </a:bodyPr>
          <a:lstStyle/>
          <a:p>
            <a:pPr algn="ct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整体式结构</a:t>
            </a:r>
          </a:p>
        </p:txBody>
      </p:sp>
      <p:sp>
        <p:nvSpPr>
          <p:cNvPr id="7" name="圆角矩形 6"/>
          <p:cNvSpPr/>
          <p:nvPr/>
        </p:nvSpPr>
        <p:spPr>
          <a:xfrm>
            <a:off x="5087775" y="4684143"/>
            <a:ext cx="890332" cy="37093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79481" y="96496"/>
            <a:ext cx="4561531" cy="1754326"/>
          </a:xfrm>
          <a:prstGeom prst="rect">
            <a:avLst/>
          </a:prstGeom>
          <a:solidFill>
            <a:schemeClr val="bg2"/>
          </a:solidFill>
        </p:spPr>
        <p:txBody>
          <a:bodyPr wrap="square" rtlCol="0">
            <a:spAutoFit/>
          </a:bodyPr>
          <a:lstStyle/>
          <a:p>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内圈由两个半圈组成，固定到轴承套筒上。</a:t>
            </a:r>
            <a:r>
              <a:rPr lang="zh-CN" altLang="en-US" dirty="0">
                <a:solidFill>
                  <a:srgbClr val="C00000"/>
                </a:solidFill>
                <a:latin typeface="方正超粗黑_GBK" panose="03000509000000000000" pitchFamily="65" charset="-122"/>
                <a:ea typeface="方正超粗黑_GBK" panose="03000509000000000000" pitchFamily="65" charset="-122"/>
              </a:rPr>
              <a:t>轴承套筒</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向前的延伸部分形成了前油槽的前部油</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气封严蓖</a:t>
            </a:r>
            <a:r>
              <a:rPr lang="zh-CN" altLang="en-US" dirty="0" smtClean="0">
                <a:solidFill>
                  <a:schemeClr val="tx1">
                    <a:lumMod val="95000"/>
                    <a:lumOff val="5000"/>
                  </a:schemeClr>
                </a:solidFill>
                <a:latin typeface="方正超粗黑_GBK" panose="03000509000000000000" pitchFamily="65" charset="-122"/>
                <a:ea typeface="方正超粗黑_GBK" panose="03000509000000000000" pitchFamily="65" charset="-122"/>
              </a:rPr>
              <a:t>齿。</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轴承套筒的前端内部有</a:t>
            </a:r>
            <a:r>
              <a:rPr lang="zh-CN" altLang="en-US" dirty="0">
                <a:solidFill>
                  <a:srgbClr val="C00000"/>
                </a:solidFill>
                <a:latin typeface="方正超粗黑_GBK" panose="03000509000000000000" pitchFamily="65" charset="-122"/>
                <a:ea typeface="方正超粗黑_GBK" panose="03000509000000000000" pitchFamily="65" charset="-122"/>
              </a:rPr>
              <a:t>定位槽</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，可将套筒锁定到风扇轴上。</a:t>
            </a:r>
            <a:r>
              <a:rPr lang="en-US" altLang="zh-CN" dirty="0">
                <a:solidFill>
                  <a:schemeClr val="tx1">
                    <a:lumMod val="95000"/>
                    <a:lumOff val="5000"/>
                  </a:schemeClr>
                </a:solidFill>
                <a:latin typeface="方正超粗黑_GBK" panose="03000509000000000000" pitchFamily="65" charset="-122"/>
                <a:ea typeface="方正超粗黑_GBK" panose="03000509000000000000" pitchFamily="65" charset="-122"/>
              </a:rPr>
              <a:t>1</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号轴承的前部有一个</a:t>
            </a:r>
            <a:r>
              <a:rPr lang="zh-CN" altLang="en-US" dirty="0">
                <a:solidFill>
                  <a:srgbClr val="C00000"/>
                </a:solidFill>
                <a:latin typeface="方正超粗黑_GBK" panose="03000509000000000000" pitchFamily="65" charset="-122"/>
                <a:ea typeface="方正超粗黑_GBK" panose="03000509000000000000" pitchFamily="65" charset="-122"/>
              </a:rPr>
              <a:t>滑油挡圈</a:t>
            </a:r>
            <a:r>
              <a:rPr lang="zh-CN" altLang="en-US" dirty="0">
                <a:solidFill>
                  <a:schemeClr val="tx1">
                    <a:lumMod val="95000"/>
                    <a:lumOff val="5000"/>
                  </a:schemeClr>
                </a:solidFill>
                <a:latin typeface="方正超粗黑_GBK" panose="03000509000000000000" pitchFamily="65" charset="-122"/>
                <a:ea typeface="方正超粗黑_GBK" panose="03000509000000000000" pitchFamily="65" charset="-122"/>
              </a:rPr>
              <a:t>，利用离心力的作用，防止滑油涌到前油槽油封严件。</a:t>
            </a:r>
          </a:p>
        </p:txBody>
      </p:sp>
    </p:spTree>
    <p:extLst>
      <p:ext uri="{BB962C8B-B14F-4D97-AF65-F5344CB8AC3E}">
        <p14:creationId xmlns:p14="http://schemas.microsoft.com/office/powerpoint/2010/main" val="21972790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10117897" y="269024"/>
            <a:ext cx="1654429" cy="646331"/>
          </a:xfrm>
          <a:prstGeom prst="rect">
            <a:avLst/>
          </a:prstGeom>
          <a:solidFill>
            <a:schemeClr val="bg2"/>
          </a:solidFill>
        </p:spPr>
        <p:txBody>
          <a:bodyPr wrap="square" rtlCol="0">
            <a:spAutoFit/>
          </a:bodyPr>
          <a:lstStyle/>
          <a:p>
            <a:pPr algn="ctr"/>
            <a:r>
              <a:rPr lang="en-US" altLang="zh-CN" dirty="0">
                <a:solidFill>
                  <a:srgbClr val="C00000"/>
                </a:solidFill>
                <a:latin typeface="方正超粗黑_GBK" panose="03000509000000000000" pitchFamily="65" charset="-122"/>
                <a:ea typeface="方正超粗黑_GBK" panose="03000509000000000000" pitchFamily="65" charset="-122"/>
              </a:rPr>
              <a:t>2</a:t>
            </a:r>
            <a:r>
              <a:rPr lang="zh-CN" altLang="en-US" dirty="0">
                <a:solidFill>
                  <a:srgbClr val="C00000"/>
                </a:solidFill>
                <a:latin typeface="方正超粗黑_GBK" panose="03000509000000000000" pitchFamily="65" charset="-122"/>
                <a:ea typeface="方正超粗黑_GBK" panose="03000509000000000000" pitchFamily="65" charset="-122"/>
              </a:rPr>
              <a:t>号轴承支架由钛合金制成</a:t>
            </a:r>
          </a:p>
        </p:txBody>
      </p:sp>
      <p:sp>
        <p:nvSpPr>
          <p:cNvPr id="4" name="文本框 3"/>
          <p:cNvSpPr txBox="1"/>
          <p:nvPr/>
        </p:nvSpPr>
        <p:spPr>
          <a:xfrm>
            <a:off x="9807346" y="2501682"/>
            <a:ext cx="2045348" cy="923330"/>
          </a:xfrm>
          <a:prstGeom prst="rect">
            <a:avLst/>
          </a:prstGeom>
          <a:solidFill>
            <a:schemeClr val="bg2"/>
          </a:solidFill>
        </p:spPr>
        <p:txBody>
          <a:bodyPr wrap="square" rtlCol="0">
            <a:spAutoFit/>
          </a:bodyPr>
          <a:lstStyle/>
          <a:p>
            <a:r>
              <a:rPr lang="en-US" altLang="zh-CN" dirty="0">
                <a:solidFill>
                  <a:schemeClr val="accent5">
                    <a:lumMod val="50000"/>
                  </a:schemeClr>
                </a:solidFill>
                <a:latin typeface="方正超粗黑_GBK" panose="03000509000000000000" pitchFamily="65" charset="-122"/>
                <a:ea typeface="方正超粗黑_GBK" panose="03000509000000000000" pitchFamily="65" charset="-122"/>
              </a:rPr>
              <a:t>2</a:t>
            </a:r>
            <a:r>
              <a:rPr lang="zh-CN" altLang="en-US" dirty="0">
                <a:solidFill>
                  <a:schemeClr val="accent5">
                    <a:lumMod val="50000"/>
                  </a:schemeClr>
                </a:solidFill>
                <a:latin typeface="方正超粗黑_GBK" panose="03000509000000000000" pitchFamily="65" charset="-122"/>
                <a:ea typeface="方正超粗黑_GBK" panose="03000509000000000000" pitchFamily="65" charset="-122"/>
              </a:rPr>
              <a:t>号轴承支架上有多个孔，用于平衡前油槽内部压力</a:t>
            </a:r>
          </a:p>
        </p:txBody>
      </p:sp>
      <p:cxnSp>
        <p:nvCxnSpPr>
          <p:cNvPr id="5" name="直接箭头连接符 4"/>
          <p:cNvCxnSpPr/>
          <p:nvPr/>
        </p:nvCxnSpPr>
        <p:spPr>
          <a:xfrm>
            <a:off x="5848709" y="396815"/>
            <a:ext cx="626868" cy="19537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7" name="文本框 6"/>
          <p:cNvSpPr txBox="1"/>
          <p:nvPr/>
        </p:nvSpPr>
        <p:spPr>
          <a:xfrm>
            <a:off x="4596993" y="73649"/>
            <a:ext cx="1407914" cy="646331"/>
          </a:xfrm>
          <a:prstGeom prst="rect">
            <a:avLst/>
          </a:prstGeom>
          <a:solidFill>
            <a:schemeClr val="bg2"/>
          </a:solidFill>
        </p:spPr>
        <p:txBody>
          <a:bodyPr wrap="square" rtlCol="0">
            <a:spAutoFit/>
          </a:bodyPr>
          <a:lstStyle/>
          <a:p>
            <a:pPr algn="ctr"/>
            <a:r>
              <a:rPr lang="zh-CN" altLang="en-US" dirty="0" smtClean="0">
                <a:solidFill>
                  <a:srgbClr val="C00000"/>
                </a:solidFill>
                <a:latin typeface="方正超粗黑_GBK" panose="03000509000000000000" pitchFamily="65" charset="-122"/>
                <a:ea typeface="方正超粗黑_GBK" panose="03000509000000000000" pitchFamily="65" charset="-122"/>
              </a:rPr>
              <a:t>连接到风扇框架中心毂</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292410" y="269024"/>
            <a:ext cx="3649862" cy="923330"/>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号轴承支架</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点钟位置有一</a:t>
            </a:r>
            <a:r>
              <a:rPr lang="zh-CN" altLang="en-US" dirty="0" smtClean="0">
                <a:latin typeface="方正超粗黑_GBK" panose="03000509000000000000" pitchFamily="65" charset="-122"/>
                <a:ea typeface="方正超粗黑_GBK" panose="03000509000000000000" pitchFamily="65" charset="-122"/>
              </a:rPr>
              <a:t>个套筒，</a:t>
            </a:r>
            <a:r>
              <a:rPr lang="zh-CN" altLang="en-US" dirty="0">
                <a:latin typeface="方正超粗黑_GBK" panose="03000509000000000000" pitchFamily="65" charset="-122"/>
                <a:ea typeface="方正超粗黑_GBK" panose="03000509000000000000" pitchFamily="65" charset="-122"/>
              </a:rPr>
              <a:t>用于安装</a:t>
            </a:r>
            <a:r>
              <a:rPr lang="en-US" altLang="zh-CN" dirty="0">
                <a:solidFill>
                  <a:srgbClr val="C00000"/>
                </a:solidFill>
                <a:latin typeface="方正超粗黑_GBK" panose="03000509000000000000" pitchFamily="65" charset="-122"/>
                <a:ea typeface="方正超粗黑_GBK" panose="03000509000000000000" pitchFamily="65" charset="-122"/>
              </a:rPr>
              <a:t>N1</a:t>
            </a:r>
            <a:r>
              <a:rPr lang="zh-CN" altLang="en-US" dirty="0">
                <a:solidFill>
                  <a:srgbClr val="C00000"/>
                </a:solidFill>
                <a:latin typeface="方正超粗黑_GBK" panose="03000509000000000000" pitchFamily="65" charset="-122"/>
                <a:ea typeface="方正超粗黑_GBK" panose="03000509000000000000" pitchFamily="65" charset="-122"/>
              </a:rPr>
              <a:t>转速传感器</a:t>
            </a:r>
            <a:r>
              <a:rPr lang="zh-CN" altLang="en-US" dirty="0">
                <a:latin typeface="方正超粗黑_GBK" panose="03000509000000000000" pitchFamily="65" charset="-122"/>
                <a:ea typeface="方正超粗黑_GBK" panose="03000509000000000000" pitchFamily="65" charset="-122"/>
              </a:rPr>
              <a:t>探头</a:t>
            </a:r>
            <a:r>
              <a:rPr lang="zh-CN" altLang="en-US" dirty="0" smtClean="0">
                <a:latin typeface="方正超粗黑_GBK" panose="03000509000000000000" pitchFamily="65" charset="-122"/>
                <a:ea typeface="方正超粗黑_GBK" panose="03000509000000000000" pitchFamily="65" charset="-122"/>
              </a:rPr>
              <a:t>。套筒的</a:t>
            </a:r>
            <a:r>
              <a:rPr lang="zh-CN" altLang="en-US" dirty="0">
                <a:latin typeface="方正超粗黑_GBK" panose="03000509000000000000" pitchFamily="65" charset="-122"/>
                <a:ea typeface="方正超粗黑_GBK" panose="03000509000000000000" pitchFamily="65" charset="-122"/>
              </a:rPr>
              <a:t>位置可以使用</a:t>
            </a:r>
            <a:r>
              <a:rPr lang="zh-CN" altLang="en-US" dirty="0">
                <a:solidFill>
                  <a:srgbClr val="C00000"/>
                </a:solidFill>
                <a:latin typeface="方正超粗黑_GBK" panose="03000509000000000000" pitchFamily="65" charset="-122"/>
                <a:ea typeface="方正超粗黑_GBK" panose="03000509000000000000" pitchFamily="65" charset="-122"/>
              </a:rPr>
              <a:t>垫片</a:t>
            </a:r>
            <a:r>
              <a:rPr lang="zh-CN" altLang="en-US" dirty="0">
                <a:latin typeface="方正超粗黑_GBK" panose="03000509000000000000" pitchFamily="65" charset="-122"/>
                <a:ea typeface="方正超粗黑_GBK" panose="03000509000000000000" pitchFamily="65" charset="-122"/>
              </a:rPr>
              <a:t>调整。</a:t>
            </a:r>
          </a:p>
        </p:txBody>
      </p:sp>
    </p:spTree>
    <p:extLst>
      <p:ext uri="{BB962C8B-B14F-4D97-AF65-F5344CB8AC3E}">
        <p14:creationId xmlns:p14="http://schemas.microsoft.com/office/powerpoint/2010/main" val="31618791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292410" y="269024"/>
            <a:ext cx="3106398" cy="2862322"/>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a:t>
            </a:r>
            <a:r>
              <a:rPr lang="zh-CN" altLang="en-US" dirty="0">
                <a:solidFill>
                  <a:srgbClr val="C00000"/>
                </a:solidFill>
                <a:latin typeface="方正超粗黑_GBK" panose="03000509000000000000" pitchFamily="65" charset="-122"/>
                <a:ea typeface="方正超粗黑_GBK" panose="03000509000000000000" pitchFamily="65" charset="-122"/>
              </a:rPr>
              <a:t>滚棒</a:t>
            </a:r>
            <a:r>
              <a:rPr lang="zh-CN" altLang="en-US" dirty="0">
                <a:latin typeface="方正超粗黑_GBK" panose="03000509000000000000" pitchFamily="65" charset="-122"/>
                <a:ea typeface="方正超粗黑_GBK" panose="03000509000000000000" pitchFamily="65" charset="-122"/>
              </a:rPr>
              <a:t>轴承承受来自风扇和增压器的</a:t>
            </a:r>
            <a:r>
              <a:rPr lang="zh-CN" altLang="en-US" dirty="0">
                <a:solidFill>
                  <a:srgbClr val="C00000"/>
                </a:solidFill>
                <a:latin typeface="方正超粗黑_GBK" panose="03000509000000000000" pitchFamily="65" charset="-122"/>
                <a:ea typeface="方正超粗黑_GBK" panose="03000509000000000000" pitchFamily="65" charset="-122"/>
              </a:rPr>
              <a:t>径向载荷</a:t>
            </a:r>
            <a:r>
              <a:rPr lang="zh-CN" altLang="en-US" dirty="0">
                <a:latin typeface="方正超粗黑_GBK" panose="03000509000000000000" pitchFamily="65" charset="-122"/>
                <a:ea typeface="方正超粗黑_GBK" panose="03000509000000000000" pitchFamily="65" charset="-122"/>
              </a:rPr>
              <a:t>。它的</a:t>
            </a:r>
            <a:r>
              <a:rPr lang="zh-CN" altLang="en-US" dirty="0">
                <a:solidFill>
                  <a:srgbClr val="C00000"/>
                </a:solidFill>
                <a:latin typeface="方正超粗黑_GBK" panose="03000509000000000000" pitchFamily="65" charset="-122"/>
                <a:ea typeface="方正超粗黑_GBK" panose="03000509000000000000" pitchFamily="65" charset="-122"/>
              </a:rPr>
              <a:t>外圈</a:t>
            </a:r>
            <a:r>
              <a:rPr lang="zh-CN" altLang="en-US" dirty="0">
                <a:latin typeface="方正超粗黑_GBK" panose="03000509000000000000" pitchFamily="65" charset="-122"/>
                <a:ea typeface="方正超粗黑_GBK" panose="03000509000000000000" pitchFamily="65" charset="-122"/>
              </a:rPr>
              <a:t>通过螺栓连接到</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号轴承支架，</a:t>
            </a:r>
            <a:r>
              <a:rPr lang="zh-CN" altLang="en-US" dirty="0">
                <a:solidFill>
                  <a:srgbClr val="C00000"/>
                </a:solidFill>
                <a:latin typeface="方正超粗黑_GBK" panose="03000509000000000000" pitchFamily="65" charset="-122"/>
                <a:ea typeface="方正超粗黑_GBK" panose="03000509000000000000" pitchFamily="65" charset="-122"/>
              </a:rPr>
              <a:t>内圈</a:t>
            </a:r>
            <a:r>
              <a:rPr lang="zh-CN" altLang="en-US" dirty="0">
                <a:latin typeface="方正超粗黑_GBK" panose="03000509000000000000" pitchFamily="65" charset="-122"/>
                <a:ea typeface="方正超粗黑_GBK" panose="03000509000000000000" pitchFamily="65" charset="-122"/>
              </a:rPr>
              <a:t>安装在风扇轴上</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endParaRPr lang="en-US" altLang="zh-CN" dirty="0">
              <a:latin typeface="方正超粗黑_GBK" panose="03000509000000000000" pitchFamily="65" charset="-122"/>
              <a:ea typeface="方正超粗黑_GBK" panose="03000509000000000000" pitchFamily="65" charset="-122"/>
            </a:endParaRPr>
          </a:p>
          <a:p>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号轴承内圈也支撑</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转速传感器的</a:t>
            </a:r>
            <a:r>
              <a:rPr lang="zh-CN" altLang="en-US" dirty="0">
                <a:solidFill>
                  <a:srgbClr val="C00000"/>
                </a:solidFill>
                <a:latin typeface="方正超粗黑_GBK" panose="03000509000000000000" pitchFamily="65" charset="-122"/>
                <a:ea typeface="方正超粗黑_GBK" panose="03000509000000000000" pitchFamily="65" charset="-122"/>
              </a:rPr>
              <a:t>齿环</a:t>
            </a:r>
            <a:r>
              <a:rPr lang="zh-CN" altLang="en-US" dirty="0">
                <a:latin typeface="方正超粗黑_GBK" panose="03000509000000000000" pitchFamily="65" charset="-122"/>
                <a:ea typeface="方正超粗黑_GBK" panose="03000509000000000000" pitchFamily="65" charset="-122"/>
              </a:rPr>
              <a:t>，使其在风扇轴上定位。齿环是</a:t>
            </a:r>
            <a:r>
              <a:rPr lang="zh-CN" altLang="en-US" dirty="0">
                <a:solidFill>
                  <a:srgbClr val="C00000"/>
                </a:solidFill>
                <a:latin typeface="方正超粗黑_GBK" panose="03000509000000000000" pitchFamily="65" charset="-122"/>
                <a:ea typeface="方正超粗黑_GBK" panose="03000509000000000000" pitchFamily="65" charset="-122"/>
              </a:rPr>
              <a:t>脉冲发生器转子</a:t>
            </a:r>
            <a:r>
              <a:rPr lang="zh-CN" altLang="en-US" dirty="0">
                <a:latin typeface="方正超粗黑_GBK" panose="03000509000000000000" pitchFamily="65" charset="-122"/>
                <a:ea typeface="方正超粗黑_GBK" panose="03000509000000000000" pitchFamily="65" charset="-122"/>
              </a:rPr>
              <a:t>，与传感器探头共同工作，测量</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转速。</a:t>
            </a:r>
          </a:p>
        </p:txBody>
      </p:sp>
    </p:spTree>
    <p:extLst>
      <p:ext uri="{BB962C8B-B14F-4D97-AF65-F5344CB8AC3E}">
        <p14:creationId xmlns:p14="http://schemas.microsoft.com/office/powerpoint/2010/main" val="12836792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30" y="285750"/>
            <a:ext cx="7368540" cy="6286500"/>
          </a:xfrm>
          <a:prstGeom prst="rect">
            <a:avLst/>
          </a:prstGeom>
        </p:spPr>
      </p:pic>
      <p:sp>
        <p:nvSpPr>
          <p:cNvPr id="8" name="文本框 7"/>
          <p:cNvSpPr txBox="1"/>
          <p:nvPr/>
        </p:nvSpPr>
        <p:spPr>
          <a:xfrm>
            <a:off x="322171" y="263992"/>
            <a:ext cx="2403776"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风扇轴</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9" name="下箭头 8"/>
          <p:cNvSpPr/>
          <p:nvPr/>
        </p:nvSpPr>
        <p:spPr>
          <a:xfrm>
            <a:off x="6829417" y="5496845"/>
            <a:ext cx="252000" cy="216000"/>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8242164">
            <a:off x="4914820" y="5388844"/>
            <a:ext cx="252000" cy="216000"/>
          </a:xfrm>
          <a:prstGeom prst="down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50651" y="3012224"/>
            <a:ext cx="2813100"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风扇轴是由钢合金锻造的，它由</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号轴承支撑</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0" idx="3"/>
          </p:cNvCxnSpPr>
          <p:nvPr/>
        </p:nvCxnSpPr>
        <p:spPr>
          <a:xfrm flipV="1">
            <a:off x="3263751" y="2618640"/>
            <a:ext cx="928687" cy="71675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5" name="文本框 14"/>
          <p:cNvSpPr txBox="1"/>
          <p:nvPr/>
        </p:nvSpPr>
        <p:spPr>
          <a:xfrm>
            <a:off x="400924" y="5143180"/>
            <a:ext cx="2813100" cy="923330"/>
          </a:xfrm>
          <a:prstGeom prst="rect">
            <a:avLst/>
          </a:prstGeom>
          <a:solidFill>
            <a:schemeClr val="bg2"/>
          </a:solidFill>
        </p:spPr>
        <p:txBody>
          <a:bodyPr wrap="square" rtlCol="0">
            <a:spAutoFit/>
          </a:bodyPr>
          <a:lstStyle/>
          <a:p>
            <a:r>
              <a:rPr lang="zh-CN" altLang="en-US" dirty="0">
                <a:solidFill>
                  <a:srgbClr val="C00000"/>
                </a:solidFill>
                <a:latin typeface="方正超粗黑_GBK" panose="03000509000000000000" pitchFamily="65" charset="-122"/>
                <a:ea typeface="方正超粗黑_GBK" panose="03000509000000000000" pitchFamily="65" charset="-122"/>
              </a:rPr>
              <a:t>风扇轴</a:t>
            </a:r>
            <a:r>
              <a:rPr lang="zh-CN" altLang="en-US" dirty="0">
                <a:latin typeface="方正超粗黑_GBK" panose="03000509000000000000" pitchFamily="65" charset="-122"/>
                <a:ea typeface="方正超粗黑_GBK" panose="03000509000000000000" pitchFamily="65" charset="-122"/>
              </a:rPr>
              <a:t>的前安装边安装到</a:t>
            </a:r>
            <a:r>
              <a:rPr lang="zh-CN" altLang="en-US" dirty="0">
                <a:solidFill>
                  <a:srgbClr val="C00000"/>
                </a:solidFill>
                <a:latin typeface="方正超粗黑_GBK" panose="03000509000000000000" pitchFamily="65" charset="-122"/>
                <a:ea typeface="方正超粗黑_GBK" panose="03000509000000000000" pitchFamily="65" charset="-122"/>
              </a:rPr>
              <a:t>风扇盘</a:t>
            </a:r>
            <a:r>
              <a:rPr lang="zh-CN" altLang="en-US" dirty="0">
                <a:latin typeface="方正超粗黑_GBK" panose="03000509000000000000" pitchFamily="65" charset="-122"/>
                <a:ea typeface="方正超粗黑_GBK" panose="03000509000000000000" pitchFamily="65" charset="-122"/>
              </a:rPr>
              <a:t>上。风扇轴通过内花键与</a:t>
            </a:r>
            <a:r>
              <a:rPr lang="zh-CN" altLang="en-US" dirty="0">
                <a:solidFill>
                  <a:srgbClr val="C00000"/>
                </a:solidFill>
                <a:latin typeface="方正超粗黑_GBK" panose="03000509000000000000" pitchFamily="65" charset="-122"/>
                <a:ea typeface="方正超粗黑_GBK" panose="03000509000000000000" pitchFamily="65" charset="-122"/>
              </a:rPr>
              <a:t>低压涡轮轴</a:t>
            </a:r>
            <a:r>
              <a:rPr lang="zh-CN" altLang="en-US" dirty="0">
                <a:latin typeface="方正超粗黑_GBK" panose="03000509000000000000" pitchFamily="65" charset="-122"/>
                <a:ea typeface="方正超粗黑_GBK" panose="03000509000000000000" pitchFamily="65" charset="-122"/>
              </a:rPr>
              <a:t>相连。</a:t>
            </a:r>
          </a:p>
        </p:txBody>
      </p:sp>
      <p:cxnSp>
        <p:nvCxnSpPr>
          <p:cNvPr id="17" name="直接箭头连接符 16"/>
          <p:cNvCxnSpPr/>
          <p:nvPr/>
        </p:nvCxnSpPr>
        <p:spPr>
          <a:xfrm flipV="1">
            <a:off x="2271817" y="1911537"/>
            <a:ext cx="464344" cy="21056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8" name="文本框 17"/>
          <p:cNvSpPr txBox="1"/>
          <p:nvPr/>
        </p:nvSpPr>
        <p:spPr>
          <a:xfrm>
            <a:off x="1807474" y="2122098"/>
            <a:ext cx="911775" cy="36933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a:t>
            </a:r>
            <a:r>
              <a:rPr lang="zh-CN" altLang="en-US" dirty="0" smtClean="0">
                <a:latin typeface="方正超粗黑_GBK" panose="03000509000000000000" pitchFamily="65" charset="-122"/>
                <a:ea typeface="方正超粗黑_GBK" panose="03000509000000000000" pitchFamily="65" charset="-122"/>
              </a:rPr>
              <a:t>扇盘</a:t>
            </a:r>
            <a:endParaRPr lang="zh-CN" altLang="en-US" dirty="0">
              <a:latin typeface="方正超粗黑_GBK" panose="03000509000000000000" pitchFamily="65" charset="-122"/>
              <a:ea typeface="方正超粗黑_GBK" panose="03000509000000000000" pitchFamily="65" charset="-122"/>
            </a:endParaRPr>
          </a:p>
        </p:txBody>
      </p:sp>
      <p:cxnSp>
        <p:nvCxnSpPr>
          <p:cNvPr id="19" name="直接箭头连接符 18"/>
          <p:cNvCxnSpPr/>
          <p:nvPr/>
        </p:nvCxnSpPr>
        <p:spPr>
          <a:xfrm flipH="1" flipV="1">
            <a:off x="6342382" y="2977015"/>
            <a:ext cx="3733271" cy="147351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0" name="文本框 19"/>
          <p:cNvSpPr txBox="1"/>
          <p:nvPr/>
        </p:nvSpPr>
        <p:spPr>
          <a:xfrm>
            <a:off x="10075653" y="4265861"/>
            <a:ext cx="134572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低压涡轮轴</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089412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188893" y="156880"/>
            <a:ext cx="2838978"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风扇轴是由钢合金锻造的，它由</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号轴承支撑</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555934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362309" y="1699404"/>
            <a:ext cx="2260121" cy="3785652"/>
          </a:xfrm>
          <a:prstGeom prst="rect">
            <a:avLst/>
          </a:prstGeom>
          <a:noFill/>
        </p:spPr>
        <p:txBody>
          <a:bodyPr wrap="square" rtlCol="0">
            <a:spAutoFit/>
          </a:bodyPr>
          <a:lstStyle/>
          <a:p>
            <a:r>
              <a:rPr lang="en-US" altLang="zh-CN" sz="2400" dirty="0" smtClean="0">
                <a:latin typeface="方正超粗黑_GBK" panose="03000509000000000000" pitchFamily="65" charset="-122"/>
                <a:ea typeface="方正超粗黑_GBK" panose="03000509000000000000" pitchFamily="65" charset="-122"/>
              </a:rPr>
              <a:t>CFM56-7B</a:t>
            </a:r>
            <a:r>
              <a:rPr lang="zh-CN" altLang="en-US" sz="2400" dirty="0" smtClean="0">
                <a:latin typeface="方正超粗黑_GBK" panose="03000509000000000000" pitchFamily="65" charset="-122"/>
                <a:ea typeface="方正超粗黑_GBK" panose="03000509000000000000" pitchFamily="65" charset="-122"/>
              </a:rPr>
              <a:t>是单元体化设计发动机。</a:t>
            </a:r>
            <a:endParaRPr lang="en-US" altLang="zh-CN" sz="2400" dirty="0" smtClean="0">
              <a:latin typeface="方正超粗黑_GBK" panose="03000509000000000000" pitchFamily="65" charset="-122"/>
              <a:ea typeface="方正超粗黑_GBK" panose="03000509000000000000" pitchFamily="65" charset="-122"/>
            </a:endParaRPr>
          </a:p>
          <a:p>
            <a:endParaRPr lang="en-US" altLang="zh-CN" sz="2400" dirty="0">
              <a:latin typeface="方正超粗黑_GBK" panose="03000509000000000000" pitchFamily="65" charset="-122"/>
              <a:ea typeface="方正超粗黑_GBK" panose="03000509000000000000" pitchFamily="65" charset="-122"/>
            </a:endParaRPr>
          </a:p>
          <a:p>
            <a:r>
              <a:rPr lang="en-US" altLang="zh-CN" sz="2400" dirty="0" smtClean="0">
                <a:latin typeface="方正超粗黑_GBK" panose="03000509000000000000" pitchFamily="65" charset="-122"/>
                <a:ea typeface="方正超粗黑_GBK" panose="03000509000000000000" pitchFamily="65" charset="-122"/>
              </a:rPr>
              <a:t>4</a:t>
            </a:r>
            <a:r>
              <a:rPr lang="zh-CN" altLang="en-US" sz="2400" dirty="0" smtClean="0">
                <a:latin typeface="方正超粗黑_GBK" panose="03000509000000000000" pitchFamily="65" charset="-122"/>
                <a:ea typeface="方正超粗黑_GBK" panose="03000509000000000000" pitchFamily="65" charset="-122"/>
              </a:rPr>
              <a:t>个主单元体。</a:t>
            </a:r>
            <a:endParaRPr lang="en-US" altLang="zh-CN" sz="2400" dirty="0" smtClean="0">
              <a:latin typeface="方正超粗黑_GBK" panose="03000509000000000000" pitchFamily="65" charset="-122"/>
              <a:ea typeface="方正超粗黑_GBK" panose="03000509000000000000" pitchFamily="65" charset="-122"/>
            </a:endParaRPr>
          </a:p>
          <a:p>
            <a:endParaRPr lang="en-US" altLang="zh-CN" sz="2400" dirty="0">
              <a:latin typeface="方正超粗黑_GBK" panose="03000509000000000000" pitchFamily="65" charset="-122"/>
              <a:ea typeface="方正超粗黑_GBK" panose="03000509000000000000" pitchFamily="65" charset="-122"/>
            </a:endParaRPr>
          </a:p>
          <a:p>
            <a:r>
              <a:rPr lang="zh-CN" altLang="en-US" sz="2400" dirty="0">
                <a:latin typeface="方正超粗黑_GBK" panose="03000509000000000000" pitchFamily="65" charset="-122"/>
                <a:ea typeface="方正超粗黑_GBK" panose="03000509000000000000" pitchFamily="65" charset="-122"/>
              </a:rPr>
              <a:t>优</a:t>
            </a:r>
            <a:r>
              <a:rPr lang="zh-CN" altLang="en-US" sz="2400" dirty="0" smtClean="0">
                <a:latin typeface="方正超粗黑_GBK" panose="03000509000000000000" pitchFamily="65" charset="-122"/>
                <a:ea typeface="方正超粗黑_GBK" panose="03000509000000000000" pitchFamily="65" charset="-122"/>
              </a:rPr>
              <a:t>点：</a:t>
            </a:r>
            <a:endParaRPr lang="en-US" altLang="zh-CN" sz="2400" dirty="0" smtClean="0">
              <a:latin typeface="方正超粗黑_GBK" panose="03000509000000000000" pitchFamily="65" charset="-122"/>
              <a:ea typeface="方正超粗黑_GBK" panose="03000509000000000000" pitchFamily="65" charset="-122"/>
            </a:endParaRPr>
          </a:p>
          <a:p>
            <a:r>
              <a:rPr lang="en-US" altLang="zh-CN" sz="2400" dirty="0" smtClean="0">
                <a:latin typeface="方正超粗黑_GBK" panose="03000509000000000000" pitchFamily="65" charset="-122"/>
                <a:ea typeface="方正超粗黑_GBK" panose="03000509000000000000" pitchFamily="65" charset="-122"/>
              </a:rPr>
              <a:t>1. </a:t>
            </a:r>
            <a:r>
              <a:rPr lang="zh-CN" altLang="en-US" sz="2400" dirty="0" smtClean="0">
                <a:latin typeface="方正超粗黑_GBK" panose="03000509000000000000" pitchFamily="65" charset="-122"/>
                <a:ea typeface="方正超粗黑_GBK" panose="03000509000000000000" pitchFamily="65" charset="-122"/>
              </a:rPr>
              <a:t>降低维护成本。</a:t>
            </a:r>
            <a:r>
              <a:rPr lang="en-US" altLang="zh-CN" sz="2400" dirty="0" smtClean="0">
                <a:latin typeface="方正超粗黑_GBK" panose="03000509000000000000" pitchFamily="65" charset="-122"/>
                <a:ea typeface="方正超粗黑_GBK" panose="03000509000000000000" pitchFamily="65" charset="-122"/>
              </a:rPr>
              <a:t>2. </a:t>
            </a:r>
            <a:r>
              <a:rPr lang="zh-CN" altLang="en-US" sz="2400" dirty="0" smtClean="0">
                <a:latin typeface="方正超粗黑_GBK" panose="03000509000000000000" pitchFamily="65" charset="-122"/>
                <a:ea typeface="方正超粗黑_GBK" panose="03000509000000000000" pitchFamily="65" charset="-122"/>
              </a:rPr>
              <a:t>延长整体寿命。</a:t>
            </a:r>
            <a:endParaRPr lang="zh-CN" altLang="en-US" sz="2400" dirty="0">
              <a:latin typeface="方正超粗黑_GBK" panose="03000509000000000000" pitchFamily="65" charset="-122"/>
              <a:ea typeface="方正超粗黑_GBK" panose="03000509000000000000" pitchFamily="65" charset="-122"/>
            </a:endParaRPr>
          </a:p>
        </p:txBody>
      </p:sp>
      <p:sp>
        <p:nvSpPr>
          <p:cNvPr id="2" name="圆角矩形 1"/>
          <p:cNvSpPr/>
          <p:nvPr/>
        </p:nvSpPr>
        <p:spPr>
          <a:xfrm>
            <a:off x="1854680" y="733245"/>
            <a:ext cx="1242204" cy="49170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270740" y="5417388"/>
            <a:ext cx="1345720" cy="49170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427344" y="836761"/>
            <a:ext cx="1500996" cy="49170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056408" y="4183810"/>
            <a:ext cx="1682150" cy="49170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719256" y="4708765"/>
            <a:ext cx="2260121" cy="1200329"/>
          </a:xfrm>
          <a:prstGeom prst="rect">
            <a:avLst/>
          </a:prstGeom>
          <a:no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单元体维修工作：更换单元体组件和部件</a:t>
            </a:r>
            <a:endParaRPr lang="zh-CN" altLang="en-US" sz="24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5738853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3144"/>
          <a:stretch/>
        </p:blipFill>
        <p:spPr>
          <a:xfrm>
            <a:off x="1246888" y="107830"/>
            <a:ext cx="9698224" cy="6642340"/>
          </a:xfrm>
          <a:prstGeom prst="rect">
            <a:avLst/>
          </a:prstGeom>
        </p:spPr>
      </p:pic>
      <p:sp>
        <p:nvSpPr>
          <p:cNvPr id="3" name="文本框 2"/>
          <p:cNvSpPr txBox="1"/>
          <p:nvPr/>
        </p:nvSpPr>
        <p:spPr>
          <a:xfrm>
            <a:off x="1246888" y="4944540"/>
            <a:ext cx="2166118"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风扇轴通过内花键与低压涡轮轴相连。</a:t>
            </a:r>
          </a:p>
        </p:txBody>
      </p:sp>
    </p:spTree>
    <p:extLst>
      <p:ext uri="{BB962C8B-B14F-4D97-AF65-F5344CB8AC3E}">
        <p14:creationId xmlns:p14="http://schemas.microsoft.com/office/powerpoint/2010/main" val="218596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347134" y="4823771"/>
            <a:ext cx="4267998"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风扇轴上安装有一个</a:t>
            </a:r>
            <a:r>
              <a:rPr lang="zh-CN" altLang="en-US" dirty="0">
                <a:solidFill>
                  <a:srgbClr val="C00000"/>
                </a:solidFill>
                <a:latin typeface="方正超粗黑_GBK" panose="03000509000000000000" pitchFamily="65" charset="-122"/>
                <a:ea typeface="方正超粗黑_GBK" panose="03000509000000000000" pitchFamily="65" charset="-122"/>
              </a:rPr>
              <a:t>油气分离器</a:t>
            </a:r>
            <a:r>
              <a:rPr lang="zh-CN" altLang="en-US" dirty="0">
                <a:latin typeface="方正超粗黑_GBK" panose="03000509000000000000" pitchFamily="65" charset="-122"/>
                <a:ea typeface="方正超粗黑_GBK" panose="03000509000000000000" pitchFamily="65" charset="-122"/>
              </a:rPr>
              <a:t>，位于</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号轴承之间</a:t>
            </a:r>
            <a:r>
              <a:rPr lang="zh-CN" altLang="en-US" dirty="0" smtClean="0">
                <a:latin typeface="方正超粗黑_GBK" panose="03000509000000000000" pitchFamily="65" charset="-122"/>
                <a:ea typeface="方正超粗黑_GBK" panose="03000509000000000000" pitchFamily="65" charset="-122"/>
              </a:rPr>
              <a:t>。油</a:t>
            </a:r>
            <a:r>
              <a:rPr lang="zh-CN" altLang="en-US" dirty="0">
                <a:latin typeface="方正超粗黑_GBK" panose="03000509000000000000" pitchFamily="65" charset="-122"/>
                <a:ea typeface="方正超粗黑_GBK" panose="03000509000000000000" pitchFamily="65" charset="-122"/>
              </a:rPr>
              <a:t>气分离器利用转动离心力从空气中分离出滑油，而空气流入油气分离器，通过中央通气管道，最后从排气尾锥中央通气孔排出机外。</a:t>
            </a:r>
          </a:p>
        </p:txBody>
      </p:sp>
    </p:spTree>
    <p:extLst>
      <p:ext uri="{BB962C8B-B14F-4D97-AF65-F5344CB8AC3E}">
        <p14:creationId xmlns:p14="http://schemas.microsoft.com/office/powerpoint/2010/main" val="3534765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200485" y="174134"/>
            <a:ext cx="4267998"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外部管路包括安装在</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号轴承支架外部</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根管路，它们的作</a:t>
            </a:r>
            <a:r>
              <a:rPr lang="zh-CN" altLang="en-US" dirty="0" smtClean="0">
                <a:latin typeface="方正超粗黑_GBK" panose="03000509000000000000" pitchFamily="65" charset="-122"/>
                <a:ea typeface="方正超粗黑_GBK" panose="03000509000000000000" pitchFamily="65" charset="-122"/>
              </a:rPr>
              <a:t>用是：</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①</a:t>
            </a:r>
            <a:r>
              <a:rPr lang="zh-CN" altLang="en-US" dirty="0">
                <a:latin typeface="方正超粗黑_GBK" panose="03000509000000000000" pitchFamily="65" charset="-122"/>
                <a:ea typeface="方正超粗黑_GBK" panose="03000509000000000000" pitchFamily="65" charset="-122"/>
              </a:rPr>
              <a:t>油槽增压；②余油排放；③滑油排放。</a:t>
            </a:r>
          </a:p>
        </p:txBody>
      </p:sp>
    </p:spTree>
    <p:extLst>
      <p:ext uri="{BB962C8B-B14F-4D97-AF65-F5344CB8AC3E}">
        <p14:creationId xmlns:p14="http://schemas.microsoft.com/office/powerpoint/2010/main" val="6523082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30941488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风扇框架组件</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smtClean="0"/>
              <a:t>风</a:t>
            </a:r>
            <a:r>
              <a:rPr lang="zh-CN" altLang="en-US" dirty="0"/>
              <a:t>扇框架组件是发动机的前部结构。它的主要作用是：</a:t>
            </a:r>
          </a:p>
          <a:p>
            <a:r>
              <a:rPr lang="zh-CN" altLang="en-US" dirty="0"/>
              <a:t>（</a:t>
            </a:r>
            <a:r>
              <a:rPr lang="en-US" altLang="zh-CN" dirty="0"/>
              <a:t>1</a:t>
            </a:r>
            <a:r>
              <a:rPr lang="zh-CN" altLang="en-US" dirty="0"/>
              <a:t>）提供主气流和次级气流管道</a:t>
            </a:r>
          </a:p>
          <a:p>
            <a:r>
              <a:rPr lang="zh-CN" altLang="en-US" dirty="0"/>
              <a:t>（</a:t>
            </a:r>
            <a:r>
              <a:rPr lang="en-US" altLang="zh-CN" dirty="0"/>
              <a:t>2</a:t>
            </a:r>
            <a:r>
              <a:rPr lang="zh-CN" altLang="en-US" dirty="0"/>
              <a:t>）将动力装置的推力传送到飞机</a:t>
            </a:r>
          </a:p>
          <a:p>
            <a:r>
              <a:rPr lang="zh-CN" altLang="en-US" dirty="0"/>
              <a:t>（</a:t>
            </a:r>
            <a:r>
              <a:rPr lang="en-US" altLang="zh-CN" dirty="0"/>
              <a:t>3</a:t>
            </a:r>
            <a:r>
              <a:rPr lang="zh-CN" altLang="en-US" dirty="0"/>
              <a:t>）通过</a:t>
            </a:r>
            <a:r>
              <a:rPr lang="en-US" altLang="zh-CN" dirty="0"/>
              <a:t>1</a:t>
            </a:r>
            <a:r>
              <a:rPr lang="zh-CN" altLang="en-US" dirty="0"/>
              <a:t>号和</a:t>
            </a:r>
            <a:r>
              <a:rPr lang="en-US" altLang="zh-CN" dirty="0"/>
              <a:t>2</a:t>
            </a:r>
            <a:r>
              <a:rPr lang="zh-CN" altLang="en-US" dirty="0"/>
              <a:t>号轴承支撑低压压气机转子</a:t>
            </a:r>
          </a:p>
          <a:p>
            <a:r>
              <a:rPr lang="zh-CN" altLang="en-US" dirty="0"/>
              <a:t>（</a:t>
            </a:r>
            <a:r>
              <a:rPr lang="en-US" altLang="zh-CN" dirty="0"/>
              <a:t>4</a:t>
            </a:r>
            <a:r>
              <a:rPr lang="zh-CN" altLang="en-US" dirty="0"/>
              <a:t>）通过</a:t>
            </a:r>
            <a:r>
              <a:rPr lang="en-US" altLang="zh-CN" dirty="0"/>
              <a:t>3</a:t>
            </a:r>
            <a:r>
              <a:rPr lang="zh-CN" altLang="en-US" dirty="0"/>
              <a:t>号轴承支撑高压压气机转子的前端</a:t>
            </a:r>
          </a:p>
          <a:p>
            <a:r>
              <a:rPr lang="zh-CN" altLang="en-US" dirty="0"/>
              <a:t>（</a:t>
            </a:r>
            <a:r>
              <a:rPr lang="en-US" altLang="zh-CN" dirty="0"/>
              <a:t>5</a:t>
            </a:r>
            <a:r>
              <a:rPr lang="zh-CN" altLang="en-US" dirty="0"/>
              <a:t>）包容风扇和增压器</a:t>
            </a:r>
          </a:p>
          <a:p>
            <a:r>
              <a:rPr lang="zh-CN" altLang="en-US" dirty="0"/>
              <a:t>（</a:t>
            </a:r>
            <a:r>
              <a:rPr lang="en-US" altLang="zh-CN" dirty="0"/>
              <a:t>6</a:t>
            </a:r>
            <a:r>
              <a:rPr lang="zh-CN" altLang="en-US" dirty="0"/>
              <a:t>）支撑发动机附件</a:t>
            </a:r>
          </a:p>
          <a:p>
            <a:r>
              <a:rPr lang="zh-CN" altLang="en-US" dirty="0"/>
              <a:t>（</a:t>
            </a:r>
            <a:r>
              <a:rPr lang="en-US" altLang="zh-CN" dirty="0"/>
              <a:t>7</a:t>
            </a:r>
            <a:r>
              <a:rPr lang="zh-CN" altLang="en-US" dirty="0"/>
              <a:t>）降低风扇区域噪声水平</a:t>
            </a:r>
          </a:p>
          <a:p>
            <a:r>
              <a:rPr lang="zh-CN" altLang="en-US" dirty="0"/>
              <a:t>（</a:t>
            </a:r>
            <a:r>
              <a:rPr lang="en-US" altLang="zh-CN" dirty="0"/>
              <a:t>8</a:t>
            </a:r>
            <a:r>
              <a:rPr lang="zh-CN" altLang="en-US" dirty="0"/>
              <a:t>）提供发动机前部安</a:t>
            </a:r>
            <a:r>
              <a:rPr lang="zh-CN" altLang="en-US" dirty="0" smtClean="0"/>
              <a:t>装、吊</a:t>
            </a:r>
            <a:r>
              <a:rPr lang="zh-CN" altLang="en-US" dirty="0"/>
              <a:t>挂点</a:t>
            </a:r>
          </a:p>
          <a:p>
            <a:r>
              <a:rPr lang="zh-CN" altLang="en-US" dirty="0"/>
              <a:t>（</a:t>
            </a:r>
            <a:r>
              <a:rPr lang="en-US" altLang="zh-CN" dirty="0"/>
              <a:t>9</a:t>
            </a:r>
            <a:r>
              <a:rPr lang="zh-CN" altLang="en-US" dirty="0"/>
              <a:t>）支撑风扇进气整流罩</a:t>
            </a:r>
          </a:p>
          <a:p>
            <a:r>
              <a:rPr lang="zh-CN" altLang="en-US" dirty="0"/>
              <a:t>（</a:t>
            </a:r>
            <a:r>
              <a:rPr lang="en-US" altLang="zh-CN" dirty="0"/>
              <a:t>10</a:t>
            </a:r>
            <a:r>
              <a:rPr lang="zh-CN" altLang="en-US" dirty="0"/>
              <a:t>）提供附件齿轮箱和核心发动机转子的连接</a:t>
            </a:r>
          </a:p>
          <a:p>
            <a:endParaRPr lang="zh-CN" altLang="en-US" dirty="0"/>
          </a:p>
        </p:txBody>
      </p:sp>
    </p:spTree>
    <p:extLst>
      <p:ext uri="{BB962C8B-B14F-4D97-AF65-F5344CB8AC3E}">
        <p14:creationId xmlns:p14="http://schemas.microsoft.com/office/powerpoint/2010/main" val="4217683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3208" y="0"/>
            <a:ext cx="9698224" cy="6858000"/>
          </a:xfrm>
          <a:prstGeom prst="rect">
            <a:avLst/>
          </a:prstGeom>
        </p:spPr>
      </p:pic>
      <p:sp>
        <p:nvSpPr>
          <p:cNvPr id="3" name="圆角矩形 2"/>
          <p:cNvSpPr/>
          <p:nvPr/>
        </p:nvSpPr>
        <p:spPr>
          <a:xfrm>
            <a:off x="2855343" y="2961592"/>
            <a:ext cx="1656271" cy="31055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3864635" y="491706"/>
            <a:ext cx="940279" cy="319178"/>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12628" y="4485737"/>
            <a:ext cx="4198986"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风扇框架组</a:t>
            </a:r>
            <a:r>
              <a:rPr lang="zh-CN" altLang="en-US" dirty="0" smtClean="0">
                <a:latin typeface="方正超粗黑_GBK" panose="03000509000000000000" pitchFamily="65" charset="-122"/>
                <a:ea typeface="方正超粗黑_GBK" panose="03000509000000000000" pitchFamily="65" charset="-122"/>
              </a:rPr>
              <a:t>件</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）进气机</a:t>
            </a:r>
            <a:r>
              <a:rPr lang="zh-CN" altLang="en-US" dirty="0" smtClean="0">
                <a:latin typeface="方正超粗黑_GBK" panose="03000509000000000000" pitchFamily="65" charset="-122"/>
                <a:ea typeface="方正超粗黑_GBK" panose="03000509000000000000" pitchFamily="65" charset="-122"/>
              </a:rPr>
              <a:t>匣（包容机匣）</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）出口导向叶</a:t>
            </a:r>
            <a:r>
              <a:rPr lang="zh-CN" altLang="en-US" dirty="0" smtClean="0">
                <a:latin typeface="方正超粗黑_GBK" panose="03000509000000000000" pitchFamily="65" charset="-122"/>
                <a:ea typeface="方正超粗黑_GBK" panose="03000509000000000000" pitchFamily="65" charset="-122"/>
              </a:rPr>
              <a:t>片（</a:t>
            </a:r>
            <a:r>
              <a:rPr lang="en-US" altLang="zh-CN" dirty="0">
                <a:latin typeface="方正超粗黑_GBK" panose="03000509000000000000" pitchFamily="65" charset="-122"/>
                <a:ea typeface="方正超粗黑_GBK" panose="03000509000000000000" pitchFamily="65" charset="-122"/>
              </a:rPr>
              <a:t>OGV</a:t>
            </a:r>
            <a:r>
              <a:rPr lang="zh-CN" altLang="en-US" dirty="0">
                <a:latin typeface="方正超粗黑_GBK" panose="03000509000000000000" pitchFamily="65" charset="-122"/>
                <a:ea typeface="方正超粗黑_GBK" panose="03000509000000000000" pitchFamily="65" charset="-122"/>
              </a:rPr>
              <a:t>）组件</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）风扇框</a:t>
            </a:r>
            <a:r>
              <a:rPr lang="zh-CN" altLang="en-US" dirty="0" smtClean="0">
                <a:latin typeface="方正超粗黑_GBK" panose="03000509000000000000" pitchFamily="65" charset="-122"/>
                <a:ea typeface="方正超粗黑_GBK" panose="03000509000000000000" pitchFamily="65" charset="-122"/>
              </a:rPr>
              <a:t>架（外机匣</a:t>
            </a:r>
            <a:r>
              <a:rPr lang="en-US" altLang="zh-CN" dirty="0" smtClean="0">
                <a:latin typeface="方正超粗黑_GBK" panose="03000509000000000000" pitchFamily="65" charset="-122"/>
                <a:ea typeface="方正超粗黑_GBK" panose="03000509000000000000" pitchFamily="65" charset="-122"/>
              </a:rPr>
              <a:t>+12</a:t>
            </a:r>
            <a:r>
              <a:rPr lang="zh-CN" altLang="en-US" dirty="0" smtClean="0">
                <a:latin typeface="方正超粗黑_GBK" panose="03000509000000000000" pitchFamily="65" charset="-122"/>
                <a:ea typeface="方正超粗黑_GBK" panose="03000509000000000000" pitchFamily="65" charset="-122"/>
              </a:rPr>
              <a:t>支柱轮毂）</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）径向驱动轴套管</a:t>
            </a:r>
          </a:p>
        </p:txBody>
      </p:sp>
    </p:spTree>
    <p:extLst>
      <p:ext uri="{BB962C8B-B14F-4D97-AF65-F5344CB8AC3E}">
        <p14:creationId xmlns:p14="http://schemas.microsoft.com/office/powerpoint/2010/main" val="14459868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 y="967740"/>
            <a:ext cx="10058400" cy="4547044"/>
          </a:xfrm>
          <a:prstGeom prst="rect">
            <a:avLst/>
          </a:prstGeom>
        </p:spPr>
      </p:pic>
      <p:cxnSp>
        <p:nvCxnSpPr>
          <p:cNvPr id="5" name="直接箭头连接符 4"/>
          <p:cNvCxnSpPr/>
          <p:nvPr/>
        </p:nvCxnSpPr>
        <p:spPr>
          <a:xfrm flipH="1" flipV="1">
            <a:off x="1354347" y="4951562"/>
            <a:ext cx="207034" cy="40544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8" name="文本框 7"/>
          <p:cNvSpPr txBox="1"/>
          <p:nvPr/>
        </p:nvSpPr>
        <p:spPr>
          <a:xfrm>
            <a:off x="880933" y="5357004"/>
            <a:ext cx="136089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进口整流罩</a:t>
            </a:r>
            <a:endParaRPr lang="zh-CN" altLang="en-US" dirty="0">
              <a:latin typeface="方正超粗黑_GBK" panose="03000509000000000000" pitchFamily="65" charset="-122"/>
              <a:ea typeface="方正超粗黑_GBK" panose="03000509000000000000" pitchFamily="65" charset="-122"/>
            </a:endParaRPr>
          </a:p>
        </p:txBody>
      </p:sp>
      <p:cxnSp>
        <p:nvCxnSpPr>
          <p:cNvPr id="9" name="直接箭头连接符 8"/>
          <p:cNvCxnSpPr/>
          <p:nvPr/>
        </p:nvCxnSpPr>
        <p:spPr>
          <a:xfrm flipH="1">
            <a:off x="3519577" y="836762"/>
            <a:ext cx="276046" cy="81950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1" name="文本框 10"/>
          <p:cNvSpPr txBox="1"/>
          <p:nvPr/>
        </p:nvSpPr>
        <p:spPr>
          <a:xfrm>
            <a:off x="3244052" y="467430"/>
            <a:ext cx="1103142"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进气机匣</a:t>
            </a:r>
            <a:endParaRPr lang="zh-CN" altLang="en-US" dirty="0">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a:off x="4675517" y="836762"/>
            <a:ext cx="276046" cy="81950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3" name="文本框 12"/>
          <p:cNvSpPr txBox="1"/>
          <p:nvPr/>
        </p:nvSpPr>
        <p:spPr>
          <a:xfrm>
            <a:off x="4577568" y="440544"/>
            <a:ext cx="1103142"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风扇框架</a:t>
            </a:r>
            <a:endParaRPr lang="zh-CN" altLang="en-US" dirty="0">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flipV="1">
            <a:off x="3597215" y="4304582"/>
            <a:ext cx="473933" cy="105242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7" name="文本框 16"/>
          <p:cNvSpPr txBox="1"/>
          <p:nvPr/>
        </p:nvSpPr>
        <p:spPr>
          <a:xfrm>
            <a:off x="3080409" y="5297395"/>
            <a:ext cx="1154381"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风扇出口导向叶片</a:t>
            </a:r>
            <a:endParaRPr lang="zh-CN" altLang="en-US" dirty="0">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a:off x="2009955" y="836762"/>
            <a:ext cx="1146793" cy="135207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0" name="文本框 19"/>
          <p:cNvSpPr txBox="1"/>
          <p:nvPr/>
        </p:nvSpPr>
        <p:spPr>
          <a:xfrm>
            <a:off x="1681632" y="485280"/>
            <a:ext cx="70736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风扇</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2079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96968" y="112145"/>
            <a:ext cx="2965409"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进气机匣是由</a:t>
            </a:r>
            <a:r>
              <a:rPr lang="zh-CN" altLang="en-US" dirty="0">
                <a:solidFill>
                  <a:srgbClr val="C00000"/>
                </a:solidFill>
                <a:latin typeface="方正超粗黑_GBK" panose="03000509000000000000" pitchFamily="65" charset="-122"/>
                <a:ea typeface="方正超粗黑_GBK" panose="03000509000000000000" pitchFamily="65" charset="-122"/>
              </a:rPr>
              <a:t>铝合金</a:t>
            </a:r>
            <a:r>
              <a:rPr lang="zh-CN" altLang="en-US" dirty="0">
                <a:latin typeface="方正超粗黑_GBK" panose="03000509000000000000" pitchFamily="65" charset="-122"/>
                <a:ea typeface="方正超粗黑_GBK" panose="03000509000000000000" pitchFamily="65" charset="-122"/>
              </a:rPr>
              <a:t>制成的整体结构。它的后部外侧安装边通过螺栓连接到风扇框架外机匣的前安装边</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发动机进口整流罩通过螺栓连接到进气机匣的前安装边。</a:t>
            </a:r>
          </a:p>
        </p:txBody>
      </p:sp>
      <p:sp>
        <p:nvSpPr>
          <p:cNvPr id="4" name="文本框 3"/>
          <p:cNvSpPr txBox="1"/>
          <p:nvPr/>
        </p:nvSpPr>
        <p:spPr>
          <a:xfrm>
            <a:off x="9215089" y="989308"/>
            <a:ext cx="2439197" cy="369332"/>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00</a:t>
            </a:r>
            <a:r>
              <a:rPr lang="zh-CN" altLang="en-US" dirty="0" smtClean="0">
                <a:latin typeface="方正超粗黑_GBK" panose="03000509000000000000" pitchFamily="65" charset="-122"/>
                <a:ea typeface="方正超粗黑_GBK" panose="03000509000000000000" pitchFamily="65" charset="-122"/>
              </a:rPr>
              <a:t>和</a:t>
            </a:r>
            <a:r>
              <a:rPr lang="en-US" altLang="zh-CN" dirty="0" smtClean="0">
                <a:latin typeface="方正超粗黑_GBK" panose="03000509000000000000" pitchFamily="65" charset="-122"/>
                <a:ea typeface="方正超粗黑_GBK" panose="03000509000000000000" pitchFamily="65" charset="-122"/>
              </a:rPr>
              <a:t>10</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00</a:t>
            </a:r>
            <a:r>
              <a:rPr lang="zh-CN" altLang="en-US" dirty="0" smtClean="0">
                <a:latin typeface="方正超粗黑_GBK" panose="03000509000000000000" pitchFamily="65" charset="-122"/>
                <a:ea typeface="方正超粗黑_GBK" panose="03000509000000000000" pitchFamily="65" charset="-122"/>
              </a:rPr>
              <a:t>位置</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6138505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170" y="224790"/>
            <a:ext cx="9471660" cy="6408420"/>
          </a:xfrm>
          <a:prstGeom prst="rect">
            <a:avLst/>
          </a:prstGeom>
        </p:spPr>
      </p:pic>
      <p:sp>
        <p:nvSpPr>
          <p:cNvPr id="5" name="文本框 4"/>
          <p:cNvSpPr txBox="1"/>
          <p:nvPr/>
        </p:nvSpPr>
        <p:spPr>
          <a:xfrm>
            <a:off x="709444" y="1748433"/>
            <a:ext cx="1136609"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进气机匣</a:t>
            </a:r>
            <a:endParaRPr lang="zh-CN" altLang="en-US" dirty="0">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1615738" y="2454587"/>
            <a:ext cx="1136609"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风扇出口导向叶片</a:t>
            </a:r>
            <a:endParaRPr lang="zh-CN" altLang="en-US" dirty="0">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9815990" y="1933099"/>
            <a:ext cx="1136609" cy="923330"/>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风</a:t>
            </a:r>
            <a:r>
              <a:rPr lang="zh-CN" altLang="en-US" dirty="0" smtClean="0">
                <a:latin typeface="方正超粗黑_GBK" panose="03000509000000000000" pitchFamily="65" charset="-122"/>
                <a:ea typeface="方正超粗黑_GBK" panose="03000509000000000000" pitchFamily="65" charset="-122"/>
              </a:rPr>
              <a:t>扇框架外机匣（外罩环）</a:t>
            </a:r>
            <a:endParaRPr lang="zh-CN" altLang="en-US" dirty="0">
              <a:latin typeface="方正超粗黑_GBK" panose="03000509000000000000" pitchFamily="65" charset="-122"/>
              <a:ea typeface="方正超粗黑_GBK" panose="03000509000000000000" pitchFamily="65" charset="-122"/>
            </a:endParaRPr>
          </a:p>
        </p:txBody>
      </p:sp>
      <p:cxnSp>
        <p:nvCxnSpPr>
          <p:cNvPr id="8" name="直接箭头连接符 7"/>
          <p:cNvCxnSpPr/>
          <p:nvPr/>
        </p:nvCxnSpPr>
        <p:spPr>
          <a:xfrm flipV="1">
            <a:off x="1349986" y="1362974"/>
            <a:ext cx="797991" cy="38545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p:nvPr/>
        </p:nvCxnSpPr>
        <p:spPr>
          <a:xfrm flipV="1">
            <a:off x="2762531" y="2663700"/>
            <a:ext cx="1222872" cy="11405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p:nvPr/>
        </p:nvCxnSpPr>
        <p:spPr>
          <a:xfrm flipH="1" flipV="1">
            <a:off x="9209265" y="854883"/>
            <a:ext cx="1092608" cy="107821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nvCxnSpPr>
        <p:spPr>
          <a:xfrm flipH="1">
            <a:off x="5684807" y="3709358"/>
            <a:ext cx="10184" cy="82627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7" name="文本框 16"/>
          <p:cNvSpPr txBox="1"/>
          <p:nvPr/>
        </p:nvSpPr>
        <p:spPr>
          <a:xfrm>
            <a:off x="5126686" y="3063027"/>
            <a:ext cx="1136609"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OGV</a:t>
            </a:r>
          </a:p>
          <a:p>
            <a:pPr algn="ctr"/>
            <a:r>
              <a:rPr lang="zh-CN" altLang="en-US" dirty="0" smtClean="0">
                <a:latin typeface="方正超粗黑_GBK" panose="03000509000000000000" pitchFamily="65" charset="-122"/>
                <a:ea typeface="方正超粗黑_GBK" panose="03000509000000000000" pitchFamily="65" charset="-122"/>
              </a:rPr>
              <a:t>内罩环</a:t>
            </a:r>
            <a:endParaRPr lang="zh-CN" altLang="en-US" dirty="0">
              <a:latin typeface="方正超粗黑_GBK" panose="03000509000000000000" pitchFamily="65" charset="-122"/>
              <a:ea typeface="方正超粗黑_GBK" panose="03000509000000000000" pitchFamily="65" charset="-122"/>
            </a:endParaRPr>
          </a:p>
        </p:txBody>
      </p:sp>
      <p:cxnSp>
        <p:nvCxnSpPr>
          <p:cNvPr id="18" name="直接箭头连接符 17"/>
          <p:cNvCxnSpPr/>
          <p:nvPr/>
        </p:nvCxnSpPr>
        <p:spPr>
          <a:xfrm flipH="1" flipV="1">
            <a:off x="5365432" y="1237901"/>
            <a:ext cx="1374875" cy="43188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0" name="文本框 19"/>
          <p:cNvSpPr txBox="1"/>
          <p:nvPr/>
        </p:nvSpPr>
        <p:spPr>
          <a:xfrm>
            <a:off x="6676079" y="1362974"/>
            <a:ext cx="1000561"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OGV</a:t>
            </a:r>
            <a:endParaRPr lang="en-US" altLang="zh-CN" dirty="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外平台</a:t>
            </a:r>
            <a:endParaRPr lang="zh-CN" altLang="en-US" dirty="0">
              <a:latin typeface="方正超粗黑_GBK" panose="03000509000000000000" pitchFamily="65" charset="-122"/>
              <a:ea typeface="方正超粗黑_GBK" panose="03000509000000000000" pitchFamily="65" charset="-122"/>
            </a:endParaRPr>
          </a:p>
        </p:txBody>
      </p:sp>
      <p:sp>
        <p:nvSpPr>
          <p:cNvPr id="21" name="文本框 20"/>
          <p:cNvSpPr txBox="1"/>
          <p:nvPr/>
        </p:nvSpPr>
        <p:spPr>
          <a:xfrm>
            <a:off x="534527" y="5374257"/>
            <a:ext cx="1000561"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OGV</a:t>
            </a:r>
            <a:endParaRPr lang="en-US" altLang="zh-CN" dirty="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内平台</a:t>
            </a:r>
            <a:endParaRPr lang="zh-CN" altLang="en-US" dirty="0">
              <a:latin typeface="方正超粗黑_GBK" panose="03000509000000000000" pitchFamily="65" charset="-122"/>
              <a:ea typeface="方正超粗黑_GBK" panose="03000509000000000000" pitchFamily="65" charset="-122"/>
            </a:endParaRPr>
          </a:p>
        </p:txBody>
      </p:sp>
      <p:cxnSp>
        <p:nvCxnSpPr>
          <p:cNvPr id="22" name="直接箭头连接符 21"/>
          <p:cNvCxnSpPr/>
          <p:nvPr/>
        </p:nvCxnSpPr>
        <p:spPr>
          <a:xfrm flipV="1">
            <a:off x="1561436" y="4535632"/>
            <a:ext cx="2547648" cy="83862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5" name="直接箭头连接符 24"/>
          <p:cNvCxnSpPr>
            <a:stCxn id="27" idx="2"/>
          </p:cNvCxnSpPr>
          <p:nvPr/>
        </p:nvCxnSpPr>
        <p:spPr>
          <a:xfrm>
            <a:off x="2451822" y="4246175"/>
            <a:ext cx="955092" cy="28945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7" name="文本框 26"/>
          <p:cNvSpPr txBox="1"/>
          <p:nvPr/>
        </p:nvSpPr>
        <p:spPr>
          <a:xfrm>
            <a:off x="1116936" y="3599844"/>
            <a:ext cx="2669772" cy="646331"/>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分流环通过螺栓连接到</a:t>
            </a:r>
            <a:r>
              <a:rPr lang="en-US" altLang="zh-CN" dirty="0">
                <a:latin typeface="方正超粗黑_GBK" panose="03000509000000000000" pitchFamily="65" charset="-122"/>
                <a:ea typeface="方正超粗黑_GBK" panose="03000509000000000000" pitchFamily="65" charset="-122"/>
              </a:rPr>
              <a:t>OGV</a:t>
            </a:r>
            <a:r>
              <a:rPr lang="zh-CN" altLang="en-US" dirty="0">
                <a:latin typeface="方正超粗黑_GBK" panose="03000509000000000000" pitchFamily="65" charset="-122"/>
                <a:ea typeface="方正超粗黑_GBK" panose="03000509000000000000" pitchFamily="65" charset="-122"/>
              </a:rPr>
              <a:t>内罩环的前安装边。</a:t>
            </a:r>
          </a:p>
        </p:txBody>
      </p:sp>
      <p:sp>
        <p:nvSpPr>
          <p:cNvPr id="29" name="椭圆 28"/>
          <p:cNvSpPr/>
          <p:nvPr/>
        </p:nvSpPr>
        <p:spPr>
          <a:xfrm>
            <a:off x="5952226" y="4442604"/>
            <a:ext cx="638355" cy="595222"/>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flipH="1">
            <a:off x="6506529" y="2993366"/>
            <a:ext cx="1031604" cy="149575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32" name="文本框 31"/>
          <p:cNvSpPr txBox="1"/>
          <p:nvPr/>
        </p:nvSpPr>
        <p:spPr>
          <a:xfrm>
            <a:off x="6715310" y="2259061"/>
            <a:ext cx="1634361"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通过螺栓国固定在风扇框架前安装边</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88774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0289" y="0"/>
            <a:ext cx="9698224" cy="6858000"/>
          </a:xfrm>
          <a:prstGeom prst="rect">
            <a:avLst/>
          </a:prstGeom>
        </p:spPr>
      </p:pic>
      <p:sp>
        <p:nvSpPr>
          <p:cNvPr id="3" name="文本框 2"/>
          <p:cNvSpPr txBox="1"/>
          <p:nvPr/>
        </p:nvSpPr>
        <p:spPr>
          <a:xfrm>
            <a:off x="181155" y="161171"/>
            <a:ext cx="2950234"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出口导向叶片（</a:t>
            </a:r>
            <a:r>
              <a:rPr lang="en-US" altLang="zh-CN" dirty="0">
                <a:latin typeface="方正超粗黑_GBK" panose="03000509000000000000" pitchFamily="65" charset="-122"/>
                <a:ea typeface="方正超粗黑_GBK" panose="03000509000000000000" pitchFamily="65" charset="-122"/>
              </a:rPr>
              <a:t>OGV</a:t>
            </a:r>
            <a:r>
              <a:rPr lang="zh-CN" altLang="en-US" dirty="0">
                <a:latin typeface="方正超粗黑_GBK" panose="03000509000000000000" pitchFamily="65" charset="-122"/>
                <a:ea typeface="方正超粗黑_GBK" panose="03000509000000000000" pitchFamily="65" charset="-122"/>
              </a:rPr>
              <a:t>）组件位于进气机匣的后部。其作用是引导外涵道气流，使其以最小的流动损失平稳地流动，提升发动机推力效率。组件包括内罩环和</a:t>
            </a:r>
            <a:r>
              <a:rPr lang="en-US" altLang="zh-CN" dirty="0">
                <a:solidFill>
                  <a:srgbClr val="C00000"/>
                </a:solidFill>
                <a:latin typeface="方正超粗黑_GBK" panose="03000509000000000000" pitchFamily="65" charset="-122"/>
                <a:ea typeface="方正超粗黑_GBK" panose="03000509000000000000" pitchFamily="65" charset="-122"/>
              </a:rPr>
              <a:t>76</a:t>
            </a:r>
            <a:r>
              <a:rPr lang="zh-CN" altLang="en-US" dirty="0">
                <a:latin typeface="方正超粗黑_GBK" panose="03000509000000000000" pitchFamily="65" charset="-122"/>
                <a:ea typeface="方正超粗黑_GBK" panose="03000509000000000000" pitchFamily="65" charset="-122"/>
              </a:rPr>
              <a:t>个叶片，由</a:t>
            </a:r>
            <a:r>
              <a:rPr lang="zh-CN" altLang="en-US" dirty="0">
                <a:solidFill>
                  <a:srgbClr val="C00000"/>
                </a:solidFill>
                <a:latin typeface="方正超粗黑_GBK" panose="03000509000000000000" pitchFamily="65" charset="-122"/>
                <a:ea typeface="方正超粗黑_GBK" panose="03000509000000000000" pitchFamily="65" charset="-122"/>
              </a:rPr>
              <a:t>铝合金</a:t>
            </a:r>
            <a:r>
              <a:rPr lang="zh-CN" altLang="en-US" dirty="0">
                <a:latin typeface="方正超粗黑_GBK" panose="03000509000000000000" pitchFamily="65" charset="-122"/>
                <a:ea typeface="方正超粗黑_GBK" panose="03000509000000000000" pitchFamily="65" charset="-122"/>
              </a:rPr>
              <a:t>制成。</a:t>
            </a:r>
          </a:p>
        </p:txBody>
      </p:sp>
      <p:sp>
        <p:nvSpPr>
          <p:cNvPr id="5" name="文本框 4"/>
          <p:cNvSpPr txBox="1"/>
          <p:nvPr/>
        </p:nvSpPr>
        <p:spPr>
          <a:xfrm>
            <a:off x="181155" y="4063583"/>
            <a:ext cx="2950234"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内罩环包容（支撑）</a:t>
            </a:r>
            <a:r>
              <a:rPr lang="en-US" altLang="zh-CN" dirty="0" smtClean="0">
                <a:latin typeface="方正超粗黑_GBK" panose="03000509000000000000" pitchFamily="65" charset="-122"/>
                <a:ea typeface="方正超粗黑_GBK" panose="03000509000000000000" pitchFamily="65" charset="-122"/>
              </a:rPr>
              <a:t>OGV</a:t>
            </a:r>
            <a:r>
              <a:rPr lang="zh-CN" altLang="en-US" dirty="0" smtClean="0">
                <a:latin typeface="方正超粗黑_GBK" panose="03000509000000000000" pitchFamily="65" charset="-122"/>
                <a:ea typeface="方正超粗黑_GBK" panose="03000509000000000000" pitchFamily="65" charset="-122"/>
              </a:rPr>
              <a:t>内平台。外平台通过螺栓连接到进气机匣。</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5344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圆角矩形 2"/>
          <p:cNvSpPr/>
          <p:nvPr/>
        </p:nvSpPr>
        <p:spPr>
          <a:xfrm>
            <a:off x="8195095" y="672860"/>
            <a:ext cx="1242204" cy="49170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462514" y="1526875"/>
            <a:ext cx="1242204" cy="62110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8609163" y="2251494"/>
            <a:ext cx="1242204" cy="62110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225616" y="4433977"/>
            <a:ext cx="1682150" cy="62110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7044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风扇框架</a:t>
            </a:r>
          </a:p>
        </p:txBody>
      </p:sp>
      <p:sp>
        <p:nvSpPr>
          <p:cNvPr id="3" name="内容占位符 2"/>
          <p:cNvSpPr>
            <a:spLocks noGrp="1"/>
          </p:cNvSpPr>
          <p:nvPr>
            <p:ph idx="1"/>
          </p:nvPr>
        </p:nvSpPr>
        <p:spPr/>
        <p:txBody>
          <a:bodyPr/>
          <a:lstStyle/>
          <a:p>
            <a:r>
              <a:rPr lang="zh-CN" altLang="en-US" dirty="0" smtClean="0"/>
              <a:t>主</a:t>
            </a:r>
            <a:r>
              <a:rPr lang="zh-CN" altLang="en-US" dirty="0"/>
              <a:t>要作用是</a:t>
            </a:r>
            <a:r>
              <a:rPr lang="zh-CN" altLang="en-US" dirty="0" smtClean="0"/>
              <a:t>：</a:t>
            </a:r>
            <a:endParaRPr lang="en-US" altLang="zh-CN" dirty="0" smtClean="0"/>
          </a:p>
          <a:p>
            <a:r>
              <a:rPr lang="zh-CN" altLang="en-US" dirty="0" smtClean="0"/>
              <a:t>①</a:t>
            </a:r>
            <a:r>
              <a:rPr lang="zh-CN" altLang="en-US" dirty="0"/>
              <a:t>提供到核心发动机的进口气流</a:t>
            </a:r>
            <a:r>
              <a:rPr lang="zh-CN" altLang="en-US" dirty="0" smtClean="0"/>
              <a:t>；</a:t>
            </a:r>
            <a:endParaRPr lang="en-US" altLang="zh-CN" dirty="0" smtClean="0"/>
          </a:p>
          <a:p>
            <a:r>
              <a:rPr lang="zh-CN" altLang="en-US" dirty="0" smtClean="0"/>
              <a:t>②</a:t>
            </a:r>
            <a:r>
              <a:rPr lang="zh-CN" altLang="en-US" dirty="0"/>
              <a:t>承受通过</a:t>
            </a:r>
            <a:r>
              <a:rPr lang="en-US" altLang="zh-CN" dirty="0"/>
              <a:t>1</a:t>
            </a:r>
            <a:r>
              <a:rPr lang="zh-CN" altLang="en-US" dirty="0"/>
              <a:t>、</a:t>
            </a:r>
            <a:r>
              <a:rPr lang="en-US" altLang="zh-CN" dirty="0"/>
              <a:t>2</a:t>
            </a:r>
            <a:r>
              <a:rPr lang="zh-CN" altLang="en-US" dirty="0"/>
              <a:t>号轴承支架传送的风扇和增压器组件的载荷</a:t>
            </a:r>
            <a:r>
              <a:rPr lang="zh-CN" altLang="en-US" dirty="0" smtClean="0"/>
              <a:t>；</a:t>
            </a:r>
            <a:endParaRPr lang="en-US" altLang="zh-CN" dirty="0" smtClean="0"/>
          </a:p>
          <a:p>
            <a:r>
              <a:rPr lang="zh-CN" altLang="en-US" dirty="0" smtClean="0"/>
              <a:t>③</a:t>
            </a:r>
            <a:r>
              <a:rPr lang="zh-CN" altLang="en-US" dirty="0"/>
              <a:t>提供高压压气机的安装，</a:t>
            </a:r>
            <a:r>
              <a:rPr lang="zh-CN" altLang="en-US" dirty="0" smtClean="0"/>
              <a:t>并承</a:t>
            </a:r>
            <a:r>
              <a:rPr lang="zh-CN" altLang="en-US" dirty="0"/>
              <a:t>受通过</a:t>
            </a:r>
            <a:r>
              <a:rPr lang="en-US" altLang="zh-CN" dirty="0"/>
              <a:t>3</a:t>
            </a:r>
            <a:r>
              <a:rPr lang="zh-CN" altLang="en-US" dirty="0"/>
              <a:t>号轴承支架传送的载荷</a:t>
            </a:r>
            <a:r>
              <a:rPr lang="zh-CN" altLang="en-US" dirty="0" smtClean="0"/>
              <a:t>；</a:t>
            </a:r>
            <a:endParaRPr lang="en-US" altLang="zh-CN" dirty="0" smtClean="0"/>
          </a:p>
          <a:p>
            <a:r>
              <a:rPr lang="zh-CN" altLang="en-US" dirty="0" smtClean="0"/>
              <a:t>④</a:t>
            </a:r>
            <a:r>
              <a:rPr lang="zh-CN" altLang="en-US" dirty="0"/>
              <a:t>承受反推装置的载荷</a:t>
            </a:r>
            <a:r>
              <a:rPr lang="zh-CN" altLang="en-US" dirty="0" smtClean="0"/>
              <a:t>；</a:t>
            </a:r>
            <a:endParaRPr lang="en-US" altLang="zh-CN" dirty="0" smtClean="0"/>
          </a:p>
          <a:p>
            <a:r>
              <a:rPr lang="zh-CN" altLang="en-US" dirty="0" smtClean="0"/>
              <a:t>⑤</a:t>
            </a:r>
            <a:r>
              <a:rPr lang="zh-CN" altLang="en-US" dirty="0"/>
              <a:t>提供增压器的安装（前安装边</a:t>
            </a:r>
            <a:r>
              <a:rPr lang="zh-CN" altLang="en-US" dirty="0" smtClean="0"/>
              <a:t>）；</a:t>
            </a:r>
            <a:endParaRPr lang="en-US" altLang="zh-CN" dirty="0" smtClean="0"/>
          </a:p>
          <a:p>
            <a:r>
              <a:rPr lang="zh-CN" altLang="en-US" dirty="0" smtClean="0"/>
              <a:t>⑥</a:t>
            </a:r>
            <a:r>
              <a:rPr lang="zh-CN" altLang="en-US" dirty="0"/>
              <a:t>提供各种管路和设备的通道；</a:t>
            </a:r>
          </a:p>
        </p:txBody>
      </p:sp>
    </p:spTree>
    <p:extLst>
      <p:ext uri="{BB962C8B-B14F-4D97-AF65-F5344CB8AC3E}">
        <p14:creationId xmlns:p14="http://schemas.microsoft.com/office/powerpoint/2010/main" val="932392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582643" y="3770284"/>
            <a:ext cx="2134678"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风扇框架包括：</a:t>
            </a:r>
          </a:p>
          <a:p>
            <a:r>
              <a:rPr lang="zh-CN" altLang="en-US" dirty="0">
                <a:latin typeface="方正超粗黑_GBK" panose="03000509000000000000" pitchFamily="65" charset="-122"/>
                <a:ea typeface="方正超粗黑_GBK" panose="03000509000000000000" pitchFamily="65" charset="-122"/>
              </a:rPr>
              <a:t>①风扇框架外机匣</a:t>
            </a:r>
          </a:p>
          <a:p>
            <a:r>
              <a:rPr lang="zh-CN" altLang="en-US" dirty="0">
                <a:latin typeface="方正超粗黑_GBK" panose="03000509000000000000" pitchFamily="65" charset="-122"/>
                <a:ea typeface="方正超粗黑_GBK" panose="03000509000000000000" pitchFamily="65" charset="-122"/>
              </a:rPr>
              <a:t>②径向支柱</a:t>
            </a:r>
          </a:p>
          <a:p>
            <a:r>
              <a:rPr lang="zh-CN" altLang="en-US" dirty="0">
                <a:latin typeface="方正超粗黑_GBK" panose="03000509000000000000" pitchFamily="65" charset="-122"/>
                <a:ea typeface="方正超粗黑_GBK" panose="03000509000000000000" pitchFamily="65" charset="-122"/>
              </a:rPr>
              <a:t>③中介盒结构</a:t>
            </a:r>
          </a:p>
          <a:p>
            <a:r>
              <a:rPr lang="zh-CN" altLang="en-US" dirty="0">
                <a:latin typeface="方正超粗黑_GBK" panose="03000509000000000000" pitchFamily="65" charset="-122"/>
                <a:ea typeface="方正超粗黑_GBK" panose="03000509000000000000" pitchFamily="65" charset="-122"/>
              </a:rPr>
              <a:t>④中心毂</a:t>
            </a:r>
          </a:p>
          <a:p>
            <a:r>
              <a:rPr lang="zh-CN" altLang="en-US" dirty="0">
                <a:latin typeface="方正超粗黑_GBK" panose="03000509000000000000" pitchFamily="65" charset="-122"/>
                <a:ea typeface="方正超粗黑_GBK" panose="03000509000000000000" pitchFamily="65" charset="-122"/>
              </a:rPr>
              <a:t>⑤径向驱动轴套管</a:t>
            </a:r>
          </a:p>
        </p:txBody>
      </p:sp>
    </p:spTree>
    <p:extLst>
      <p:ext uri="{BB962C8B-B14F-4D97-AF65-F5344CB8AC3E}">
        <p14:creationId xmlns:p14="http://schemas.microsoft.com/office/powerpoint/2010/main" val="22889494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11446"/>
          <a:stretch/>
        </p:blipFill>
        <p:spPr>
          <a:xfrm>
            <a:off x="2549460" y="0"/>
            <a:ext cx="9698224" cy="6072996"/>
          </a:xfrm>
          <a:prstGeom prst="rect">
            <a:avLst/>
          </a:prstGeom>
        </p:spPr>
      </p:pic>
      <p:sp>
        <p:nvSpPr>
          <p:cNvPr id="3" name="文本框 2"/>
          <p:cNvSpPr txBox="1"/>
          <p:nvPr/>
        </p:nvSpPr>
        <p:spPr>
          <a:xfrm>
            <a:off x="203080" y="5840624"/>
            <a:ext cx="5214308" cy="923330"/>
          </a:xfrm>
          <a:prstGeom prst="rect">
            <a:avLst/>
          </a:prstGeom>
          <a:solidFill>
            <a:schemeClr val="bg2"/>
          </a:solidFill>
        </p:spPr>
        <p:txBody>
          <a:bodyPr wrap="square" rtlCol="0">
            <a:spAutoFit/>
          </a:bodyPr>
          <a:lstStyle/>
          <a:p>
            <a:r>
              <a:rPr lang="zh-CN" altLang="en-US" sz="5400" dirty="0" smtClean="0">
                <a:solidFill>
                  <a:srgbClr val="C00000"/>
                </a:solidFill>
                <a:latin typeface="方正超粗黑_GBK" panose="03000509000000000000" pitchFamily="65" charset="-122"/>
                <a:ea typeface="方正超粗黑_GBK" panose="03000509000000000000" pitchFamily="65" charset="-122"/>
              </a:rPr>
              <a:t>风扇框架外机匣</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03080" y="207574"/>
            <a:ext cx="2134678"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风扇框架外机匣由</a:t>
            </a:r>
            <a:r>
              <a:rPr lang="zh-CN" altLang="en-US" dirty="0">
                <a:solidFill>
                  <a:srgbClr val="FF0000"/>
                </a:solidFill>
                <a:latin typeface="方正超粗黑_GBK" panose="03000509000000000000" pitchFamily="65" charset="-122"/>
                <a:ea typeface="方正超粗黑_GBK" panose="03000509000000000000" pitchFamily="65" charset="-122"/>
              </a:rPr>
              <a:t>铝合金</a:t>
            </a:r>
            <a:r>
              <a:rPr lang="zh-CN" altLang="en-US" dirty="0">
                <a:latin typeface="方正超粗黑_GBK" panose="03000509000000000000" pitchFamily="65" charset="-122"/>
                <a:ea typeface="方正超粗黑_GBK" panose="03000509000000000000" pitchFamily="65" charset="-122"/>
              </a:rPr>
              <a:t>制成。</a:t>
            </a:r>
            <a:r>
              <a:rPr lang="zh-CN" altLang="en-US" dirty="0" smtClean="0">
                <a:latin typeface="方正超粗黑_GBK" panose="03000509000000000000" pitchFamily="65" charset="-122"/>
                <a:ea typeface="方正超粗黑_GBK" panose="03000509000000000000" pitchFamily="65" charset="-122"/>
              </a:rPr>
              <a:t>它通</a:t>
            </a:r>
            <a:r>
              <a:rPr lang="zh-CN" altLang="en-US" dirty="0">
                <a:latin typeface="方正超粗黑_GBK" panose="03000509000000000000" pitchFamily="65" charset="-122"/>
                <a:ea typeface="方正超粗黑_GBK" panose="03000509000000000000" pitchFamily="65" charset="-122"/>
              </a:rPr>
              <a:t>过</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个螺栓连接的支柱</a:t>
            </a:r>
            <a:r>
              <a:rPr lang="zh-CN" altLang="en-US" dirty="0" smtClean="0">
                <a:latin typeface="方正超粗黑_GBK" panose="03000509000000000000" pitchFamily="65" charset="-122"/>
                <a:ea typeface="方正超粗黑_GBK" panose="03000509000000000000" pitchFamily="65" charset="-122"/>
              </a:rPr>
              <a:t>与</a:t>
            </a:r>
            <a:r>
              <a:rPr lang="zh-CN" altLang="en-US" dirty="0">
                <a:latin typeface="方正超粗黑_GBK" panose="03000509000000000000" pitchFamily="65" charset="-122"/>
                <a:ea typeface="方正超粗黑_GBK" panose="03000509000000000000" pitchFamily="65" charset="-122"/>
              </a:rPr>
              <a:t>中</a:t>
            </a:r>
            <a:r>
              <a:rPr lang="zh-CN" altLang="en-US" dirty="0" smtClean="0">
                <a:latin typeface="方正超粗黑_GBK" panose="03000509000000000000" pitchFamily="65" charset="-122"/>
                <a:ea typeface="方正超粗黑_GBK" panose="03000509000000000000" pitchFamily="65" charset="-122"/>
              </a:rPr>
              <a:t>心毂相</a:t>
            </a:r>
            <a:r>
              <a:rPr lang="zh-CN" altLang="en-US" dirty="0">
                <a:latin typeface="方正超粗黑_GBK" panose="03000509000000000000" pitchFamily="65" charset="-122"/>
                <a:ea typeface="方正超粗黑_GBK" panose="03000509000000000000" pitchFamily="65" charset="-122"/>
              </a:rPr>
              <a:t>连。</a:t>
            </a:r>
          </a:p>
        </p:txBody>
      </p:sp>
      <p:sp>
        <p:nvSpPr>
          <p:cNvPr id="5" name="圆角矩形 4"/>
          <p:cNvSpPr/>
          <p:nvPr/>
        </p:nvSpPr>
        <p:spPr>
          <a:xfrm>
            <a:off x="10317193" y="2398144"/>
            <a:ext cx="1138686" cy="724618"/>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0593238" y="4442605"/>
            <a:ext cx="1138686" cy="724618"/>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07465" y="420809"/>
            <a:ext cx="2134678" cy="1200329"/>
          </a:xfrm>
          <a:prstGeom prst="rect">
            <a:avLst/>
          </a:prstGeom>
          <a:solidFill>
            <a:schemeClr val="bg2"/>
          </a:solidFill>
        </p:spPr>
        <p:txBody>
          <a:bodyPr wrap="square" rtlCol="0">
            <a:spAutoFit/>
          </a:bodyPr>
          <a:lstStyle/>
          <a:p>
            <a:r>
              <a:rPr lang="zh-CN" altLang="en-US" dirty="0">
                <a:solidFill>
                  <a:schemeClr val="accent5"/>
                </a:solidFill>
                <a:latin typeface="方正超粗黑_GBK" panose="03000509000000000000" pitchFamily="65" charset="-122"/>
                <a:ea typeface="方正超粗黑_GBK" panose="03000509000000000000" pitchFamily="65" charset="-122"/>
              </a:rPr>
              <a:t>转换齿轮箱安装座（</a:t>
            </a:r>
            <a:r>
              <a:rPr lang="en-US" altLang="zh-CN" dirty="0">
                <a:solidFill>
                  <a:schemeClr val="accent5"/>
                </a:solidFill>
                <a:latin typeface="方正超粗黑_GBK" panose="03000509000000000000" pitchFamily="65" charset="-122"/>
                <a:ea typeface="方正超粗黑_GBK" panose="03000509000000000000" pitchFamily="65" charset="-122"/>
              </a:rPr>
              <a:t>9</a:t>
            </a:r>
            <a:r>
              <a:rPr lang="zh-CN" altLang="en-US" dirty="0">
                <a:solidFill>
                  <a:schemeClr val="accent5"/>
                </a:solidFill>
                <a:latin typeface="方正超粗黑_GBK" panose="03000509000000000000" pitchFamily="65" charset="-122"/>
                <a:ea typeface="方正超粗黑_GBK" panose="03000509000000000000" pitchFamily="65" charset="-122"/>
              </a:rPr>
              <a:t>：</a:t>
            </a:r>
            <a:r>
              <a:rPr lang="en-US" altLang="zh-CN" dirty="0">
                <a:solidFill>
                  <a:schemeClr val="accent5"/>
                </a:solidFill>
                <a:latin typeface="方正超粗黑_GBK" panose="03000509000000000000" pitchFamily="65" charset="-122"/>
                <a:ea typeface="方正超粗黑_GBK" panose="03000509000000000000" pitchFamily="65" charset="-122"/>
              </a:rPr>
              <a:t>00</a:t>
            </a:r>
            <a:r>
              <a:rPr lang="zh-CN" altLang="en-US" dirty="0">
                <a:solidFill>
                  <a:schemeClr val="accent5"/>
                </a:solidFill>
                <a:latin typeface="方正超粗黑_GBK" panose="03000509000000000000" pitchFamily="65" charset="-122"/>
                <a:ea typeface="方正超粗黑_GBK" panose="03000509000000000000" pitchFamily="65" charset="-122"/>
              </a:rPr>
              <a:t>位置），发动机信息标牌（</a:t>
            </a:r>
            <a:r>
              <a:rPr lang="en-US" altLang="zh-CN" dirty="0">
                <a:solidFill>
                  <a:schemeClr val="accent5"/>
                </a:solidFill>
                <a:latin typeface="方正超粗黑_GBK" panose="03000509000000000000" pitchFamily="65" charset="-122"/>
                <a:ea typeface="方正超粗黑_GBK" panose="03000509000000000000" pitchFamily="65" charset="-122"/>
              </a:rPr>
              <a:t>3</a:t>
            </a:r>
            <a:r>
              <a:rPr lang="zh-CN" altLang="en-US" dirty="0">
                <a:solidFill>
                  <a:schemeClr val="accent5"/>
                </a:solidFill>
                <a:latin typeface="方正超粗黑_GBK" panose="03000509000000000000" pitchFamily="65" charset="-122"/>
                <a:ea typeface="方正超粗黑_GBK" panose="03000509000000000000" pitchFamily="65" charset="-122"/>
              </a:rPr>
              <a:t>：</a:t>
            </a:r>
            <a:r>
              <a:rPr lang="en-US" altLang="zh-CN" dirty="0">
                <a:solidFill>
                  <a:schemeClr val="accent5"/>
                </a:solidFill>
                <a:latin typeface="方正超粗黑_GBK" panose="03000509000000000000" pitchFamily="65" charset="-122"/>
                <a:ea typeface="方正超粗黑_GBK" panose="03000509000000000000" pitchFamily="65" charset="-122"/>
              </a:rPr>
              <a:t>00</a:t>
            </a:r>
            <a:r>
              <a:rPr lang="zh-CN" altLang="en-US" dirty="0">
                <a:solidFill>
                  <a:schemeClr val="accent5"/>
                </a:solidFill>
                <a:latin typeface="方正超粗黑_GBK" panose="03000509000000000000" pitchFamily="65" charset="-122"/>
                <a:ea typeface="方正超粗黑_GBK" panose="03000509000000000000" pitchFamily="65" charset="-122"/>
              </a:rPr>
              <a:t>位置）。</a:t>
            </a:r>
          </a:p>
        </p:txBody>
      </p:sp>
    </p:spTree>
    <p:extLst>
      <p:ext uri="{BB962C8B-B14F-4D97-AF65-F5344CB8AC3E}">
        <p14:creationId xmlns:p14="http://schemas.microsoft.com/office/powerpoint/2010/main" val="36307692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10943"/>
          <a:stretch/>
        </p:blipFill>
        <p:spPr>
          <a:xfrm>
            <a:off x="2109522" y="0"/>
            <a:ext cx="9698224" cy="6107502"/>
          </a:xfrm>
          <a:prstGeom prst="rect">
            <a:avLst/>
          </a:prstGeom>
        </p:spPr>
      </p:pic>
      <p:sp>
        <p:nvSpPr>
          <p:cNvPr id="3" name="文本框 2"/>
          <p:cNvSpPr txBox="1"/>
          <p:nvPr/>
        </p:nvSpPr>
        <p:spPr>
          <a:xfrm>
            <a:off x="203080" y="5840624"/>
            <a:ext cx="6663546" cy="923330"/>
          </a:xfrm>
          <a:prstGeom prst="rect">
            <a:avLst/>
          </a:prstGeom>
          <a:solidFill>
            <a:schemeClr val="bg2"/>
          </a:solidFill>
        </p:spPr>
        <p:txBody>
          <a:bodyPr wrap="square" rtlCol="0">
            <a:spAutoFit/>
          </a:bodyPr>
          <a:lstStyle/>
          <a:p>
            <a:r>
              <a:rPr lang="zh-CN" altLang="en-US" sz="5400" dirty="0" smtClean="0">
                <a:solidFill>
                  <a:srgbClr val="C00000"/>
                </a:solidFill>
                <a:latin typeface="方正超粗黑_GBK" panose="03000509000000000000" pitchFamily="65" charset="-122"/>
                <a:ea typeface="方正超粗黑_GBK" panose="03000509000000000000" pitchFamily="65" charset="-122"/>
              </a:rPr>
              <a:t>风扇框架</a:t>
            </a:r>
            <a:r>
              <a:rPr lang="en-US" altLang="zh-CN" sz="5400" dirty="0" smtClean="0">
                <a:solidFill>
                  <a:srgbClr val="C00000"/>
                </a:solidFill>
                <a:latin typeface="方正超粗黑_GBK" panose="03000509000000000000" pitchFamily="65" charset="-122"/>
                <a:ea typeface="方正超粗黑_GBK" panose="03000509000000000000" pitchFamily="65" charset="-122"/>
              </a:rPr>
              <a:t>12</a:t>
            </a:r>
            <a:r>
              <a:rPr lang="zh-CN" altLang="en-US" sz="5400" dirty="0" smtClean="0">
                <a:solidFill>
                  <a:srgbClr val="C00000"/>
                </a:solidFill>
                <a:latin typeface="方正超粗黑_GBK" panose="03000509000000000000" pitchFamily="65" charset="-122"/>
                <a:ea typeface="方正超粗黑_GBK" panose="03000509000000000000" pitchFamily="65" charset="-122"/>
              </a:rPr>
              <a:t>支柱轮毂</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199130" y="159372"/>
            <a:ext cx="2600505"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支柱轮毂由</a:t>
            </a:r>
            <a:r>
              <a:rPr lang="zh-CN" altLang="en-US" dirty="0">
                <a:solidFill>
                  <a:srgbClr val="FF0000"/>
                </a:solidFill>
                <a:latin typeface="方正超粗黑_GBK" panose="03000509000000000000" pitchFamily="65" charset="-122"/>
                <a:ea typeface="方正超粗黑_GBK" panose="03000509000000000000" pitchFamily="65" charset="-122"/>
              </a:rPr>
              <a:t>钛合金</a:t>
            </a:r>
            <a:r>
              <a:rPr lang="zh-CN" altLang="en-US" dirty="0">
                <a:latin typeface="方正超粗黑_GBK" panose="03000509000000000000" pitchFamily="65" charset="-122"/>
                <a:ea typeface="方正超粗黑_GBK" panose="03000509000000000000" pitchFamily="65" charset="-122"/>
              </a:rPr>
              <a:t>制成</a:t>
            </a:r>
            <a:r>
              <a:rPr lang="zh-CN" altLang="en-US" dirty="0" smtClean="0">
                <a:latin typeface="方正超粗黑_GBK" panose="03000509000000000000" pitchFamily="65" charset="-122"/>
                <a:ea typeface="方正超粗黑_GBK" panose="03000509000000000000" pitchFamily="65" charset="-122"/>
              </a:rPr>
              <a:t>。</a:t>
            </a:r>
            <a:endParaRPr lang="en-US" altLang="zh-CN"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径向支柱的外平台连接到风扇框架外机匣的内表面。支柱为风扇框架提供结构强度。</a:t>
            </a:r>
          </a:p>
        </p:txBody>
      </p:sp>
    </p:spTree>
    <p:extLst>
      <p:ext uri="{BB962C8B-B14F-4D97-AF65-F5344CB8AC3E}">
        <p14:creationId xmlns:p14="http://schemas.microsoft.com/office/powerpoint/2010/main" val="6000310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122" y="362956"/>
            <a:ext cx="7018020" cy="6149340"/>
          </a:xfrm>
          <a:prstGeom prst="rect">
            <a:avLst/>
          </a:prstGeom>
        </p:spPr>
      </p:pic>
      <p:sp>
        <p:nvSpPr>
          <p:cNvPr id="5" name="文本框 4"/>
          <p:cNvSpPr txBox="1"/>
          <p:nvPr/>
        </p:nvSpPr>
        <p:spPr>
          <a:xfrm>
            <a:off x="99563" y="104058"/>
            <a:ext cx="3031826" cy="923330"/>
          </a:xfrm>
          <a:prstGeom prst="rect">
            <a:avLst/>
          </a:prstGeom>
          <a:solidFill>
            <a:schemeClr val="bg2"/>
          </a:solidFill>
        </p:spPr>
        <p:txBody>
          <a:bodyPr wrap="square" rtlCol="0">
            <a:spAutoFit/>
          </a:bodyPr>
          <a:lstStyle/>
          <a:p>
            <a:r>
              <a:rPr lang="zh-CN" altLang="en-US" sz="5400" dirty="0" smtClean="0">
                <a:solidFill>
                  <a:srgbClr val="C00000"/>
                </a:solidFill>
                <a:latin typeface="方正超粗黑_GBK" panose="03000509000000000000" pitchFamily="65" charset="-122"/>
                <a:ea typeface="方正超粗黑_GBK" panose="03000509000000000000" pitchFamily="65" charset="-122"/>
              </a:rPr>
              <a:t>风扇框架</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526937" y="1375696"/>
            <a:ext cx="4019187" cy="4801314"/>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风扇框架共有</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个支柱，用</a:t>
            </a:r>
            <a:r>
              <a:rPr lang="en-US" altLang="zh-CN" dirty="0" smtClean="0">
                <a:latin typeface="方正超粗黑_GBK" panose="03000509000000000000" pitchFamily="65" charset="-122"/>
                <a:ea typeface="方正超粗黑_GBK" panose="03000509000000000000" pitchFamily="65" charset="-122"/>
              </a:rPr>
              <a:t>1-12</a:t>
            </a:r>
            <a:r>
              <a:rPr lang="zh-CN" altLang="en-US" dirty="0">
                <a:latin typeface="方正超粗黑_GBK" panose="03000509000000000000" pitchFamily="65" charset="-122"/>
                <a:ea typeface="方正超粗黑_GBK" panose="03000509000000000000" pitchFamily="65" charset="-122"/>
              </a:rPr>
              <a:t>顺时针方向（从后向前看）进行编号，</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号支柱位于</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位置</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在</a:t>
            </a:r>
            <a:r>
              <a:rPr lang="zh-CN" altLang="en-US" dirty="0">
                <a:latin typeface="方正超粗黑_GBK" panose="03000509000000000000" pitchFamily="65" charset="-122"/>
                <a:ea typeface="方正超粗黑_GBK" panose="03000509000000000000" pitchFamily="65" charset="-122"/>
              </a:rPr>
              <a:t>外涵道通道中，垂直和水平支柱（</a:t>
            </a:r>
            <a:r>
              <a:rPr lang="en-US" altLang="zh-CN" dirty="0">
                <a:solidFill>
                  <a:srgbClr val="FF0000"/>
                </a:solidFill>
                <a:latin typeface="方正超粗黑_GBK" panose="03000509000000000000" pitchFamily="65" charset="-122"/>
                <a:ea typeface="方正超粗黑_GBK" panose="03000509000000000000" pitchFamily="65" charset="-122"/>
              </a:rPr>
              <a:t>1</a:t>
            </a:r>
            <a:r>
              <a:rPr lang="zh-CN" altLang="en-US" dirty="0">
                <a:solidFill>
                  <a:srgbClr val="FF0000"/>
                </a:solidFill>
                <a:latin typeface="方正超粗黑_GBK" panose="03000509000000000000" pitchFamily="65" charset="-122"/>
                <a:ea typeface="方正超粗黑_GBK" panose="03000509000000000000" pitchFamily="65" charset="-122"/>
              </a:rPr>
              <a:t>，</a:t>
            </a:r>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a:t>
            </a:r>
            <a:r>
              <a:rPr lang="en-US" altLang="zh-CN" dirty="0">
                <a:solidFill>
                  <a:srgbClr val="FF0000"/>
                </a:solidFill>
                <a:latin typeface="方正超粗黑_GBK" panose="03000509000000000000" pitchFamily="65" charset="-122"/>
                <a:ea typeface="方正超粗黑_GBK" panose="03000509000000000000" pitchFamily="65" charset="-122"/>
              </a:rPr>
              <a:t>7</a:t>
            </a:r>
            <a:r>
              <a:rPr lang="zh-CN" altLang="en-US" dirty="0">
                <a:solidFill>
                  <a:srgbClr val="FF0000"/>
                </a:solidFill>
                <a:latin typeface="方正超粗黑_GBK" panose="03000509000000000000" pitchFamily="65" charset="-122"/>
                <a:ea typeface="方正超粗黑_GBK" panose="03000509000000000000" pitchFamily="65" charset="-122"/>
              </a:rPr>
              <a:t>，</a:t>
            </a:r>
            <a:r>
              <a:rPr lang="en-US" altLang="zh-CN" dirty="0">
                <a:solidFill>
                  <a:srgbClr val="FF0000"/>
                </a:solidFill>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号支柱）有较宽的截面，所有其他的支柱都是窄截面支柱，有利于降低阻力。</a:t>
            </a:r>
          </a:p>
          <a:p>
            <a:r>
              <a:rPr lang="zh-CN" altLang="en-US" dirty="0" smtClean="0">
                <a:latin typeface="方正超粗黑_GBK" panose="03000509000000000000" pitchFamily="65" charset="-122"/>
                <a:ea typeface="方正超粗黑_GBK" panose="03000509000000000000" pitchFamily="65" charset="-122"/>
              </a:rPr>
              <a:t>径</a:t>
            </a:r>
            <a:r>
              <a:rPr lang="zh-CN" altLang="en-US" dirty="0">
                <a:latin typeface="方正超粗黑_GBK" panose="03000509000000000000" pitchFamily="65" charset="-122"/>
                <a:ea typeface="方正超粗黑_GBK" panose="03000509000000000000" pitchFamily="65" charset="-122"/>
              </a:rPr>
              <a:t>向支柱都是</a:t>
            </a:r>
            <a:r>
              <a:rPr lang="zh-CN" altLang="en-US" dirty="0">
                <a:solidFill>
                  <a:srgbClr val="FF0000"/>
                </a:solidFill>
                <a:latin typeface="方正超粗黑_GBK" panose="03000509000000000000" pitchFamily="65" charset="-122"/>
                <a:ea typeface="方正超粗黑_GBK" panose="03000509000000000000" pitchFamily="65" charset="-122"/>
              </a:rPr>
              <a:t>空心</a:t>
            </a:r>
            <a:r>
              <a:rPr lang="zh-CN" altLang="en-US" dirty="0">
                <a:latin typeface="方正超粗黑_GBK" panose="03000509000000000000" pitchFamily="65" charset="-122"/>
                <a:ea typeface="方正超粗黑_GBK" panose="03000509000000000000" pitchFamily="65" charset="-122"/>
              </a:rPr>
              <a:t>的，可以为下列设备提供通道</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① </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号支柱：</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号轴承振动传感器电缆和滑油通气管；</a:t>
            </a:r>
          </a:p>
          <a:p>
            <a:r>
              <a:rPr lang="zh-CN" altLang="en-US" dirty="0">
                <a:latin typeface="方正超粗黑_GBK" panose="03000509000000000000" pitchFamily="65" charset="-122"/>
                <a:ea typeface="方正超粗黑_GBK" panose="03000509000000000000" pitchFamily="65" charset="-122"/>
              </a:rPr>
              <a:t>② </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号支柱：</a:t>
            </a:r>
            <a:r>
              <a:rPr lang="en-US" altLang="zh-CN" dirty="0">
                <a:latin typeface="方正超粗黑_GBK" panose="03000509000000000000" pitchFamily="65" charset="-122"/>
                <a:ea typeface="方正超粗黑_GBK" panose="03000509000000000000" pitchFamily="65" charset="-122"/>
              </a:rPr>
              <a:t>N1</a:t>
            </a:r>
            <a:r>
              <a:rPr lang="zh-CN" altLang="en-US" dirty="0">
                <a:latin typeface="方正超粗黑_GBK" panose="03000509000000000000" pitchFamily="65" charset="-122"/>
                <a:ea typeface="方正超粗黑_GBK" panose="03000509000000000000" pitchFamily="65" charset="-122"/>
              </a:rPr>
              <a:t>转速传感器；</a:t>
            </a:r>
          </a:p>
          <a:p>
            <a:r>
              <a:rPr lang="zh-CN" altLang="en-US" dirty="0">
                <a:latin typeface="方正超粗黑_GBK" panose="03000509000000000000" pitchFamily="65" charset="-122"/>
                <a:ea typeface="方正超粗黑_GBK" panose="03000509000000000000" pitchFamily="65" charset="-122"/>
              </a:rPr>
              <a:t>③ </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号支柱：前油槽余油管</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④ </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号支柱：前油槽排油管（回油到滑油回油泵的进口管路）；</a:t>
            </a:r>
          </a:p>
          <a:p>
            <a:r>
              <a:rPr lang="zh-CN" altLang="en-US" dirty="0">
                <a:latin typeface="方正超粗黑_GBK" panose="03000509000000000000" pitchFamily="65" charset="-122"/>
                <a:ea typeface="方正超粗黑_GBK" panose="03000509000000000000" pitchFamily="65" charset="-122"/>
              </a:rPr>
              <a:t>⑤</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号支柱：径向驱动轴和前油槽滑油供油管</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956667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795" y="362956"/>
            <a:ext cx="6303265" cy="6149340"/>
          </a:xfrm>
          <a:prstGeom prst="rect">
            <a:avLst/>
          </a:prstGeom>
        </p:spPr>
      </p:pic>
      <p:sp>
        <p:nvSpPr>
          <p:cNvPr id="5" name="文本框 4"/>
          <p:cNvSpPr txBox="1"/>
          <p:nvPr/>
        </p:nvSpPr>
        <p:spPr>
          <a:xfrm>
            <a:off x="99563" y="104058"/>
            <a:ext cx="5052232" cy="923330"/>
          </a:xfrm>
          <a:prstGeom prst="rect">
            <a:avLst/>
          </a:prstGeom>
          <a:solidFill>
            <a:schemeClr val="bg2"/>
          </a:solidFill>
        </p:spPr>
        <p:txBody>
          <a:bodyPr wrap="square" rtlCol="0">
            <a:spAutoFit/>
          </a:bodyPr>
          <a:lstStyle/>
          <a:p>
            <a:r>
              <a:rPr lang="zh-CN" altLang="en-US" sz="5400" dirty="0" smtClean="0">
                <a:solidFill>
                  <a:srgbClr val="C00000"/>
                </a:solidFill>
                <a:latin typeface="方正超粗黑_GBK" panose="03000509000000000000" pitchFamily="65" charset="-122"/>
                <a:ea typeface="方正超粗黑_GBK" panose="03000509000000000000" pitchFamily="65" charset="-122"/>
              </a:rPr>
              <a:t>风扇框架</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支柱</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595945" y="1375696"/>
            <a:ext cx="4019187" cy="286232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风扇框架共有</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个支柱，用</a:t>
            </a:r>
            <a:r>
              <a:rPr lang="en-US" altLang="zh-CN" dirty="0" smtClean="0">
                <a:latin typeface="方正超粗黑_GBK" panose="03000509000000000000" pitchFamily="65" charset="-122"/>
                <a:ea typeface="方正超粗黑_GBK" panose="03000509000000000000" pitchFamily="65" charset="-122"/>
              </a:rPr>
              <a:t>1-12</a:t>
            </a:r>
            <a:r>
              <a:rPr lang="zh-CN" altLang="en-US" dirty="0">
                <a:latin typeface="方正超粗黑_GBK" panose="03000509000000000000" pitchFamily="65" charset="-122"/>
                <a:ea typeface="方正超粗黑_GBK" panose="03000509000000000000" pitchFamily="65" charset="-122"/>
              </a:rPr>
              <a:t>顺时针方向（从后向前看）进行编号，</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号支柱位于</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位置</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在</a:t>
            </a:r>
            <a:r>
              <a:rPr lang="zh-CN" altLang="en-US" dirty="0">
                <a:latin typeface="方正超粗黑_GBK" panose="03000509000000000000" pitchFamily="65" charset="-122"/>
                <a:ea typeface="方正超粗黑_GBK" panose="03000509000000000000" pitchFamily="65" charset="-122"/>
              </a:rPr>
              <a:t>外涵道通道中，垂直和水平支柱（</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号支柱）有较宽的截面，所有其他的支柱都是窄截面支柱，有利于降低阻力。</a:t>
            </a:r>
          </a:p>
          <a:p>
            <a:r>
              <a:rPr lang="zh-CN" altLang="en-US" dirty="0">
                <a:latin typeface="方正超粗黑_GBK" panose="03000509000000000000" pitchFamily="65" charset="-122"/>
                <a:ea typeface="方正超粗黑_GBK" panose="03000509000000000000" pitchFamily="65" charset="-122"/>
              </a:rPr>
              <a:t>在内涵道通道中，除了</a:t>
            </a:r>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号</a:t>
            </a:r>
            <a:r>
              <a:rPr lang="zh-CN" altLang="en-US" dirty="0">
                <a:latin typeface="方正超粗黑_GBK" panose="03000509000000000000" pitchFamily="65" charset="-122"/>
                <a:ea typeface="方正超粗黑_GBK" panose="03000509000000000000" pitchFamily="65" charset="-122"/>
              </a:rPr>
              <a:t>和</a:t>
            </a:r>
            <a:r>
              <a:rPr lang="en-US" altLang="zh-CN" dirty="0">
                <a:solidFill>
                  <a:srgbClr val="FF0000"/>
                </a:solidFill>
                <a:latin typeface="方正超粗黑_GBK" panose="03000509000000000000" pitchFamily="65" charset="-122"/>
                <a:ea typeface="方正超粗黑_GBK" panose="03000509000000000000" pitchFamily="65" charset="-122"/>
              </a:rPr>
              <a:t>10</a:t>
            </a:r>
            <a:r>
              <a:rPr lang="zh-CN" altLang="en-US" dirty="0">
                <a:solidFill>
                  <a:srgbClr val="FF0000"/>
                </a:solidFill>
                <a:latin typeface="方正超粗黑_GBK" panose="03000509000000000000" pitchFamily="65" charset="-122"/>
                <a:ea typeface="方正超粗黑_GBK" panose="03000509000000000000" pitchFamily="65" charset="-122"/>
              </a:rPr>
              <a:t>号</a:t>
            </a:r>
            <a:r>
              <a:rPr lang="zh-CN" altLang="en-US" dirty="0">
                <a:latin typeface="方正超粗黑_GBK" panose="03000509000000000000" pitchFamily="65" charset="-122"/>
                <a:ea typeface="方正超粗黑_GBK" panose="03000509000000000000" pitchFamily="65" charset="-122"/>
              </a:rPr>
              <a:t>支柱横截面积稍大之外，所有支柱都是窄截面支柱</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46043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795" y="362956"/>
            <a:ext cx="6303265" cy="6149340"/>
          </a:xfrm>
          <a:prstGeom prst="rect">
            <a:avLst/>
          </a:prstGeom>
        </p:spPr>
      </p:pic>
      <p:sp>
        <p:nvSpPr>
          <p:cNvPr id="5" name="文本框 4"/>
          <p:cNvSpPr txBox="1"/>
          <p:nvPr/>
        </p:nvSpPr>
        <p:spPr>
          <a:xfrm>
            <a:off x="99562" y="104058"/>
            <a:ext cx="5516233" cy="923330"/>
          </a:xfrm>
          <a:prstGeom prst="rect">
            <a:avLst/>
          </a:prstGeom>
          <a:solidFill>
            <a:schemeClr val="bg2"/>
          </a:solidFill>
        </p:spPr>
        <p:txBody>
          <a:bodyPr wrap="square" rtlCol="0">
            <a:spAutoFit/>
          </a:bodyPr>
          <a:lstStyle/>
          <a:p>
            <a:r>
              <a:rPr lang="zh-CN" altLang="en-US" sz="5400" dirty="0" smtClean="0">
                <a:solidFill>
                  <a:srgbClr val="C00000"/>
                </a:solidFill>
                <a:latin typeface="方正超粗黑_GBK" panose="03000509000000000000" pitchFamily="65" charset="-122"/>
                <a:ea typeface="方正超粗黑_GBK" panose="03000509000000000000" pitchFamily="65" charset="-122"/>
              </a:rPr>
              <a:t>风扇框架</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中介盒</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595945" y="1375696"/>
            <a:ext cx="4019187" cy="341632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中介盒结构位于主气流（内涵道气流）和次级气流（外涵道气流）之间的区域。结构包含有</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个支柱，一直延伸到中心毂的外表</a:t>
            </a:r>
            <a:r>
              <a:rPr lang="zh-CN" altLang="en-US" dirty="0" smtClean="0">
                <a:latin typeface="方正超粗黑_GBK" panose="03000509000000000000" pitchFamily="65" charset="-122"/>
                <a:ea typeface="方正超粗黑_GBK" panose="03000509000000000000" pitchFamily="65" charset="-122"/>
              </a:rPr>
              <a:t>面。</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在</a:t>
            </a:r>
            <a:r>
              <a:rPr lang="zh-CN" altLang="en-US" dirty="0">
                <a:latin typeface="方正超粗黑_GBK" panose="03000509000000000000" pitchFamily="65" charset="-122"/>
                <a:ea typeface="方正超粗黑_GBK" panose="03000509000000000000" pitchFamily="65" charset="-122"/>
              </a:rPr>
              <a:t>二个相邻支柱之间形成的空间内包含有</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（可调放气阀）阀门。</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由</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个作动筒驱动，作动筒安装在中介盒结构的后表面，分别位于</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号支柱之间，</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11</a:t>
            </a:r>
            <a:r>
              <a:rPr lang="zh-CN" altLang="en-US" dirty="0">
                <a:latin typeface="方正超粗黑_GBK" panose="03000509000000000000" pitchFamily="65" charset="-122"/>
                <a:ea typeface="方正超粗黑_GBK" panose="03000509000000000000" pitchFamily="65" charset="-122"/>
              </a:rPr>
              <a:t>号支柱之间。后表面还有</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阀门的安装座，在</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号支柱之间有一个进气斗，可以将风扇空气引到</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阀。</a:t>
            </a:r>
          </a:p>
        </p:txBody>
      </p:sp>
    </p:spTree>
    <p:extLst>
      <p:ext uri="{BB962C8B-B14F-4D97-AF65-F5344CB8AC3E}">
        <p14:creationId xmlns:p14="http://schemas.microsoft.com/office/powerpoint/2010/main" val="3420729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10943"/>
          <a:stretch/>
        </p:blipFill>
        <p:spPr>
          <a:xfrm>
            <a:off x="2480456" y="0"/>
            <a:ext cx="9698224" cy="6107502"/>
          </a:xfrm>
          <a:prstGeom prst="rect">
            <a:avLst/>
          </a:prstGeom>
        </p:spPr>
      </p:pic>
      <p:sp>
        <p:nvSpPr>
          <p:cNvPr id="3" name="文本框 2"/>
          <p:cNvSpPr txBox="1"/>
          <p:nvPr/>
        </p:nvSpPr>
        <p:spPr>
          <a:xfrm>
            <a:off x="203080" y="5840624"/>
            <a:ext cx="5550739" cy="923330"/>
          </a:xfrm>
          <a:prstGeom prst="rect">
            <a:avLst/>
          </a:prstGeom>
          <a:solidFill>
            <a:schemeClr val="bg2"/>
          </a:solidFill>
        </p:spPr>
        <p:txBody>
          <a:bodyPr wrap="square" rtlCol="0">
            <a:spAutoFit/>
          </a:bodyPr>
          <a:lstStyle/>
          <a:p>
            <a:r>
              <a:rPr lang="zh-CN" altLang="en-US" sz="5400" dirty="0" smtClean="0">
                <a:solidFill>
                  <a:srgbClr val="C00000"/>
                </a:solidFill>
                <a:latin typeface="方正超粗黑_GBK" panose="03000509000000000000" pitchFamily="65" charset="-122"/>
                <a:ea typeface="方正超粗黑_GBK" panose="03000509000000000000" pitchFamily="65" charset="-122"/>
              </a:rPr>
              <a:t>风扇框架</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中介盒</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03081" y="245636"/>
            <a:ext cx="2781659" cy="3693319"/>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在</a:t>
            </a:r>
            <a:r>
              <a:rPr lang="zh-CN" altLang="en-US" dirty="0">
                <a:latin typeface="方正超粗黑_GBK" panose="03000509000000000000" pitchFamily="65" charset="-122"/>
                <a:ea typeface="方正超粗黑_GBK" panose="03000509000000000000" pitchFamily="65" charset="-122"/>
              </a:rPr>
              <a:t>二个相邻支柱之间形成的空</a:t>
            </a:r>
            <a:r>
              <a:rPr lang="zh-CN" altLang="en-US" dirty="0" smtClean="0">
                <a:latin typeface="方正超粗黑_GBK" panose="03000509000000000000" pitchFamily="65" charset="-122"/>
                <a:ea typeface="方正超粗黑_GBK" panose="03000509000000000000" pitchFamily="65" charset="-122"/>
              </a:rPr>
              <a:t>间（</a:t>
            </a:r>
            <a:r>
              <a:rPr lang="en-US" altLang="zh-CN" dirty="0" smtClean="0">
                <a:solidFill>
                  <a:srgbClr val="FF0000"/>
                </a:solidFill>
                <a:latin typeface="方正超粗黑_GBK" panose="03000509000000000000" pitchFamily="65" charset="-122"/>
                <a:ea typeface="方正超粗黑_GBK" panose="03000509000000000000" pitchFamily="65" charset="-122"/>
              </a:rPr>
              <a:t>VBV</a:t>
            </a:r>
            <a:r>
              <a:rPr lang="zh-CN" altLang="en-US" dirty="0" smtClean="0">
                <a:solidFill>
                  <a:srgbClr val="FF0000"/>
                </a:solidFill>
                <a:latin typeface="方正超粗黑_GBK" panose="03000509000000000000" pitchFamily="65" charset="-122"/>
                <a:ea typeface="方正超粗黑_GBK" panose="03000509000000000000" pitchFamily="65" charset="-122"/>
              </a:rPr>
              <a:t>舱</a:t>
            </a:r>
            <a:r>
              <a:rPr lang="zh-CN" altLang="en-US" dirty="0" smtClean="0">
                <a:latin typeface="方正超粗黑_GBK" panose="03000509000000000000" pitchFamily="65" charset="-122"/>
                <a:ea typeface="方正超粗黑_GBK" panose="03000509000000000000" pitchFamily="65" charset="-122"/>
              </a:rPr>
              <a:t>）内</a:t>
            </a:r>
            <a:r>
              <a:rPr lang="zh-CN" altLang="en-US" dirty="0">
                <a:latin typeface="方正超粗黑_GBK" panose="03000509000000000000" pitchFamily="65" charset="-122"/>
                <a:ea typeface="方正超粗黑_GBK" panose="03000509000000000000" pitchFamily="65" charset="-122"/>
              </a:rPr>
              <a:t>包含有</a:t>
            </a:r>
            <a:r>
              <a:rPr lang="en-US" altLang="zh-CN" dirty="0">
                <a:latin typeface="方正超粗黑_GBK" panose="03000509000000000000" pitchFamily="65" charset="-122"/>
                <a:ea typeface="方正超粗黑_GBK" panose="03000509000000000000" pitchFamily="65" charset="-122"/>
              </a:rPr>
              <a:t>12</a:t>
            </a:r>
            <a:r>
              <a:rPr lang="zh-CN" altLang="en-US" dirty="0">
                <a:latin typeface="方正超粗黑_GBK" panose="03000509000000000000" pitchFamily="65" charset="-122"/>
                <a:ea typeface="方正超粗黑_GBK" panose="03000509000000000000" pitchFamily="65" charset="-122"/>
              </a:rPr>
              <a:t>个</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（可调放气阀</a:t>
            </a:r>
            <a:r>
              <a:rPr lang="zh-CN" altLang="en-US" dirty="0" smtClean="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VBV</a:t>
            </a:r>
            <a:r>
              <a:rPr lang="zh-CN" altLang="en-US" dirty="0">
                <a:latin typeface="方正超粗黑_GBK" panose="03000509000000000000" pitchFamily="65" charset="-122"/>
                <a:ea typeface="方正超粗黑_GBK" panose="03000509000000000000" pitchFamily="65" charset="-122"/>
              </a:rPr>
              <a:t>由</a:t>
            </a:r>
            <a:r>
              <a:rPr lang="en-US" altLang="zh-CN" dirty="0">
                <a:solidFill>
                  <a:srgbClr val="FF0000"/>
                </a:solidFill>
                <a:latin typeface="方正超粗黑_GBK" panose="03000509000000000000" pitchFamily="65" charset="-122"/>
                <a:ea typeface="方正超粗黑_GBK" panose="03000509000000000000" pitchFamily="65" charset="-122"/>
              </a:rPr>
              <a:t>2</a:t>
            </a:r>
            <a:r>
              <a:rPr lang="zh-CN" altLang="en-US" dirty="0">
                <a:solidFill>
                  <a:srgbClr val="FF0000"/>
                </a:solidFill>
                <a:latin typeface="方正超粗黑_GBK" panose="03000509000000000000" pitchFamily="65" charset="-122"/>
                <a:ea typeface="方正超粗黑_GBK" panose="03000509000000000000" pitchFamily="65" charset="-122"/>
              </a:rPr>
              <a:t>个作动筒</a:t>
            </a:r>
            <a:r>
              <a:rPr lang="zh-CN" altLang="en-US" dirty="0">
                <a:latin typeface="方正超粗黑_GBK" panose="03000509000000000000" pitchFamily="65" charset="-122"/>
                <a:ea typeface="方正超粗黑_GBK" panose="03000509000000000000" pitchFamily="65" charset="-122"/>
              </a:rPr>
              <a:t>驱动，作动筒安装在中介盒结构的</a:t>
            </a:r>
            <a:r>
              <a:rPr lang="zh-CN" altLang="en-US" dirty="0">
                <a:solidFill>
                  <a:srgbClr val="FF0000"/>
                </a:solidFill>
                <a:latin typeface="方正超粗黑_GBK" panose="03000509000000000000" pitchFamily="65" charset="-122"/>
                <a:ea typeface="方正超粗黑_GBK" panose="03000509000000000000" pitchFamily="65" charset="-122"/>
              </a:rPr>
              <a:t>后表面</a:t>
            </a:r>
            <a:r>
              <a:rPr lang="zh-CN" altLang="en-US" dirty="0">
                <a:latin typeface="方正超粗黑_GBK" panose="03000509000000000000" pitchFamily="65" charset="-122"/>
                <a:ea typeface="方正超粗黑_GBK" panose="03000509000000000000" pitchFamily="65" charset="-122"/>
              </a:rPr>
              <a:t>，分别位于</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号支柱之间，</a:t>
            </a:r>
            <a:r>
              <a:rPr lang="en-US" altLang="zh-CN" dirty="0">
                <a:latin typeface="方正超粗黑_GBK" panose="03000509000000000000" pitchFamily="65" charset="-122"/>
                <a:ea typeface="方正超粗黑_GBK" panose="03000509000000000000" pitchFamily="65" charset="-122"/>
              </a:rPr>
              <a:t>10</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11</a:t>
            </a:r>
            <a:r>
              <a:rPr lang="zh-CN" altLang="en-US" dirty="0">
                <a:latin typeface="方正超粗黑_GBK" panose="03000509000000000000" pitchFamily="65" charset="-122"/>
                <a:ea typeface="方正超粗黑_GBK" panose="03000509000000000000" pitchFamily="65" charset="-122"/>
              </a:rPr>
              <a:t>号支柱之间。后表面还有</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阀门的安装</a:t>
            </a:r>
            <a:r>
              <a:rPr lang="zh-CN" altLang="en-US" dirty="0" smtClean="0">
                <a:latin typeface="方正超粗黑_GBK" panose="03000509000000000000" pitchFamily="65" charset="-122"/>
                <a:ea typeface="方正超粗黑_GBK" panose="03000509000000000000" pitchFamily="65" charset="-122"/>
              </a:rPr>
              <a:t>座。</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在</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号支柱之间有一个进气斗，可以将风扇空气引到</a:t>
            </a:r>
            <a:r>
              <a:rPr lang="en-US" altLang="zh-CN" dirty="0">
                <a:latin typeface="方正超粗黑_GBK" panose="03000509000000000000" pitchFamily="65" charset="-122"/>
                <a:ea typeface="方正超粗黑_GBK" panose="03000509000000000000" pitchFamily="65" charset="-122"/>
              </a:rPr>
              <a:t>LPTACC</a:t>
            </a:r>
            <a:r>
              <a:rPr lang="zh-CN" altLang="en-US" dirty="0">
                <a:latin typeface="方正超粗黑_GBK" panose="03000509000000000000" pitchFamily="65" charset="-122"/>
                <a:ea typeface="方正超粗黑_GBK" panose="03000509000000000000" pitchFamily="65" charset="-122"/>
              </a:rPr>
              <a:t>阀。</a:t>
            </a:r>
          </a:p>
        </p:txBody>
      </p:sp>
      <p:sp>
        <p:nvSpPr>
          <p:cNvPr id="6" name="圆角矩形 5"/>
          <p:cNvSpPr/>
          <p:nvPr/>
        </p:nvSpPr>
        <p:spPr>
          <a:xfrm>
            <a:off x="3252163" y="3157811"/>
            <a:ext cx="1371595" cy="758584"/>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0015272" y="5082039"/>
            <a:ext cx="1613136" cy="84430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554752" y="4986611"/>
            <a:ext cx="1371595" cy="758584"/>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4472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0422" y="0"/>
            <a:ext cx="9698224" cy="6858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66" y="2476428"/>
            <a:ext cx="4128712" cy="4027889"/>
          </a:xfrm>
          <a:prstGeom prst="rect">
            <a:avLst/>
          </a:prstGeom>
        </p:spPr>
      </p:pic>
      <p:sp>
        <p:nvSpPr>
          <p:cNvPr id="4" name="文本框 3"/>
          <p:cNvSpPr txBox="1"/>
          <p:nvPr/>
        </p:nvSpPr>
        <p:spPr>
          <a:xfrm>
            <a:off x="203081" y="245636"/>
            <a:ext cx="3014572"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在风扇框架</a:t>
            </a:r>
            <a:r>
              <a:rPr lang="en-US" altLang="zh-CN" dirty="0" smtClean="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号和</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号支柱之间有一个进气斗，可以将风扇空气引</a:t>
            </a:r>
            <a:r>
              <a:rPr lang="zh-CN" altLang="en-US" dirty="0" smtClean="0">
                <a:latin typeface="方正超粗黑_GBK" panose="03000509000000000000" pitchFamily="65" charset="-122"/>
                <a:ea typeface="方正超粗黑_GBK" panose="03000509000000000000" pitchFamily="65" charset="-122"/>
              </a:rPr>
              <a:t>到</a:t>
            </a:r>
            <a:r>
              <a:rPr lang="en-US" altLang="zh-CN" dirty="0">
                <a:latin typeface="方正超粗黑_GBK" panose="03000509000000000000" pitchFamily="65" charset="-122"/>
                <a:ea typeface="方正超粗黑_GBK" panose="03000509000000000000" pitchFamily="65" charset="-122"/>
              </a:rPr>
              <a:t>L</a:t>
            </a:r>
            <a:r>
              <a:rPr lang="en-US" altLang="zh-CN" dirty="0" smtClean="0">
                <a:latin typeface="方正超粗黑_GBK" panose="03000509000000000000" pitchFamily="65" charset="-122"/>
                <a:ea typeface="方正超粗黑_GBK" panose="03000509000000000000" pitchFamily="65" charset="-122"/>
              </a:rPr>
              <a:t>PTACC</a:t>
            </a:r>
            <a:r>
              <a:rPr lang="zh-CN" altLang="en-US" dirty="0">
                <a:latin typeface="方正超粗黑_GBK" panose="03000509000000000000" pitchFamily="65" charset="-122"/>
                <a:ea typeface="方正超粗黑_GBK" panose="03000509000000000000" pitchFamily="65" charset="-122"/>
              </a:rPr>
              <a:t>阀。</a:t>
            </a:r>
          </a:p>
        </p:txBody>
      </p:sp>
      <p:sp>
        <p:nvSpPr>
          <p:cNvPr id="5" name="文本框 4"/>
          <p:cNvSpPr txBox="1"/>
          <p:nvPr/>
        </p:nvSpPr>
        <p:spPr>
          <a:xfrm>
            <a:off x="531177" y="1476414"/>
            <a:ext cx="2496694" cy="646331"/>
          </a:xfrm>
          <a:prstGeom prst="rect">
            <a:avLst/>
          </a:prstGeom>
          <a:solidFill>
            <a:schemeClr val="bg2"/>
          </a:solidFill>
        </p:spPr>
        <p:txBody>
          <a:bodyPr wrap="square" rtlCol="0">
            <a:spAutoFit/>
          </a:bodyPr>
          <a:lstStyle/>
          <a:p>
            <a:r>
              <a:rPr lang="en-US" altLang="zh-CN" dirty="0" smtClean="0">
                <a:solidFill>
                  <a:srgbClr val="FF0000"/>
                </a:solidFill>
                <a:latin typeface="方正超粗黑_GBK" panose="03000509000000000000" pitchFamily="65" charset="-122"/>
                <a:ea typeface="方正超粗黑_GBK" panose="03000509000000000000" pitchFamily="65" charset="-122"/>
              </a:rPr>
              <a:t>LPTACC</a:t>
            </a:r>
            <a:r>
              <a:rPr lang="zh-CN" altLang="en-US" dirty="0" smtClean="0">
                <a:solidFill>
                  <a:srgbClr val="FF0000"/>
                </a:solidFill>
                <a:latin typeface="方正超粗黑_GBK" panose="03000509000000000000" pitchFamily="65" charset="-122"/>
                <a:ea typeface="方正超粗黑_GBK" panose="03000509000000000000" pitchFamily="65" charset="-122"/>
              </a:rPr>
              <a:t>：</a:t>
            </a:r>
            <a:endParaRPr lang="en-US" altLang="zh-CN" dirty="0" smtClean="0">
              <a:solidFill>
                <a:srgbClr val="FF0000"/>
              </a:solidFill>
              <a:latin typeface="方正超粗黑_GBK" panose="03000509000000000000" pitchFamily="65" charset="-122"/>
              <a:ea typeface="方正超粗黑_GBK" panose="03000509000000000000" pitchFamily="65" charset="-122"/>
            </a:endParaRPr>
          </a:p>
          <a:p>
            <a:r>
              <a:rPr lang="zh-CN" altLang="en-US" dirty="0" smtClean="0">
                <a:solidFill>
                  <a:srgbClr val="FF0000"/>
                </a:solidFill>
                <a:latin typeface="方正超粗黑_GBK" panose="03000509000000000000" pitchFamily="65" charset="-122"/>
                <a:ea typeface="方正超粗黑_GBK" panose="03000509000000000000" pitchFamily="65" charset="-122"/>
              </a:rPr>
              <a:t>低压涡轮主动间隙控制</a:t>
            </a:r>
            <a:endParaRPr lang="zh-CN" altLang="en-US" dirty="0">
              <a:solidFill>
                <a:srgbClr val="FF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5568151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691" y="365746"/>
            <a:ext cx="10058400" cy="5557164"/>
          </a:xfrm>
          <a:prstGeom prst="rect">
            <a:avLst/>
          </a:prstGeom>
          <a:ln w="28575">
            <a:solidFill>
              <a:schemeClr val="accent2"/>
            </a:solidFill>
          </a:ln>
        </p:spPr>
      </p:pic>
      <p:sp>
        <p:nvSpPr>
          <p:cNvPr id="8" name="文本框 7"/>
          <p:cNvSpPr txBox="1"/>
          <p:nvPr/>
        </p:nvSpPr>
        <p:spPr>
          <a:xfrm>
            <a:off x="332477" y="5400676"/>
            <a:ext cx="5550739" cy="923330"/>
          </a:xfrm>
          <a:prstGeom prst="rect">
            <a:avLst/>
          </a:prstGeom>
          <a:solidFill>
            <a:schemeClr val="bg2"/>
          </a:solidFill>
        </p:spPr>
        <p:txBody>
          <a:bodyPr wrap="square" rtlCol="0">
            <a:spAutoFit/>
          </a:bodyPr>
          <a:lstStyle/>
          <a:p>
            <a:r>
              <a:rPr lang="zh-CN" altLang="en-US" sz="5400" dirty="0" smtClean="0">
                <a:solidFill>
                  <a:srgbClr val="C00000"/>
                </a:solidFill>
                <a:latin typeface="方正超粗黑_GBK" panose="03000509000000000000" pitchFamily="65" charset="-122"/>
                <a:ea typeface="方正超粗黑_GBK" panose="03000509000000000000" pitchFamily="65" charset="-122"/>
              </a:rPr>
              <a:t>风扇框架</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中心毂</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flipH="1">
            <a:off x="7116793" y="1617485"/>
            <a:ext cx="1013065" cy="426975"/>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129858" y="1617485"/>
            <a:ext cx="850241" cy="109120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654955" y="1216389"/>
            <a:ext cx="978738"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中心毂</a:t>
            </a:r>
            <a:endParaRPr lang="zh-CN" altLang="en-US" dirty="0">
              <a:latin typeface="方正超粗黑_GBK" panose="03000509000000000000" pitchFamily="65" charset="-122"/>
              <a:ea typeface="方正超粗黑_GBK" panose="03000509000000000000" pitchFamily="65" charset="-122"/>
            </a:endParaRPr>
          </a:p>
        </p:txBody>
      </p:sp>
      <p:sp>
        <p:nvSpPr>
          <p:cNvPr id="15" name="椭圆 14"/>
          <p:cNvSpPr/>
          <p:nvPr/>
        </p:nvSpPr>
        <p:spPr>
          <a:xfrm>
            <a:off x="5326271" y="1606685"/>
            <a:ext cx="1040023" cy="1102009"/>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785464" y="3355675"/>
            <a:ext cx="876121" cy="85401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435879" y="2265519"/>
            <a:ext cx="693979" cy="73647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281426" y="1401055"/>
            <a:ext cx="1596427"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中心毂前安装边：连接</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号轴承支架</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20" name="直接箭头连接符 19"/>
          <p:cNvCxnSpPr>
            <a:stCxn id="18" idx="3"/>
          </p:cNvCxnSpPr>
          <p:nvPr/>
        </p:nvCxnSpPr>
        <p:spPr>
          <a:xfrm>
            <a:off x="2877853" y="1862720"/>
            <a:ext cx="2461897" cy="17094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037266" y="5380848"/>
            <a:ext cx="1596427"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中心毂中安装边：连接</a:t>
            </a:r>
            <a:r>
              <a:rPr lang="en-US" altLang="zh-CN" dirty="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号轴承支架</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24" name="直接箭头连接符 23"/>
          <p:cNvCxnSpPr>
            <a:stCxn id="23" idx="0"/>
          </p:cNvCxnSpPr>
          <p:nvPr/>
        </p:nvCxnSpPr>
        <p:spPr>
          <a:xfrm flipH="1" flipV="1">
            <a:off x="7782868" y="3001992"/>
            <a:ext cx="52612" cy="237885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383651" y="5461245"/>
            <a:ext cx="2054976" cy="923330"/>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中心毂后安装边：连接</a:t>
            </a:r>
            <a:r>
              <a:rPr lang="en-US" altLang="zh-CN" dirty="0" smtClean="0">
                <a:latin typeface="方正超粗黑_GBK" panose="03000509000000000000" pitchFamily="65" charset="-122"/>
                <a:ea typeface="方正超粗黑_GBK" panose="03000509000000000000" pitchFamily="65" charset="-122"/>
              </a:rPr>
              <a:t>3</a:t>
            </a:r>
            <a:r>
              <a:rPr lang="zh-CN" altLang="en-US" dirty="0" smtClean="0">
                <a:latin typeface="方正超粗黑_GBK" panose="03000509000000000000" pitchFamily="65" charset="-122"/>
                <a:ea typeface="方正超粗黑_GBK" panose="03000509000000000000" pitchFamily="65" charset="-122"/>
              </a:rPr>
              <a:t>号轴承支架；封严件</a:t>
            </a:r>
            <a:r>
              <a:rPr lang="en-US" altLang="zh-CN" dirty="0" smtClean="0">
                <a:latin typeface="方正超粗黑_GBK" panose="03000509000000000000" pitchFamily="65" charset="-122"/>
                <a:ea typeface="方正超粗黑_GBK" panose="03000509000000000000" pitchFamily="65" charset="-122"/>
              </a:rPr>
              <a:t>,IGB</a:t>
            </a:r>
          </a:p>
        </p:txBody>
      </p:sp>
      <p:cxnSp>
        <p:nvCxnSpPr>
          <p:cNvPr id="27" name="直接箭头连接符 26"/>
          <p:cNvCxnSpPr/>
          <p:nvPr/>
        </p:nvCxnSpPr>
        <p:spPr>
          <a:xfrm flipH="1" flipV="1">
            <a:off x="9357345" y="4088920"/>
            <a:ext cx="805559" cy="131175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722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风扇主单元体的作用</a:t>
            </a:r>
            <a:endParaRPr lang="zh-CN" altLang="en-US" dirty="0"/>
          </a:p>
        </p:txBody>
      </p:sp>
      <p:sp>
        <p:nvSpPr>
          <p:cNvPr id="3" name="内容占位符 2"/>
          <p:cNvSpPr>
            <a:spLocks noGrp="1"/>
          </p:cNvSpPr>
          <p:nvPr>
            <p:ph idx="1"/>
          </p:nvPr>
        </p:nvSpPr>
        <p:spPr/>
        <p:txBody>
          <a:bodyPr/>
          <a:lstStyle/>
          <a:p>
            <a:r>
              <a:rPr lang="zh-CN" altLang="en-US" dirty="0"/>
              <a:t>风扇主单元体位于发动机的前部区域。其主要作用是：</a:t>
            </a:r>
          </a:p>
          <a:p>
            <a:r>
              <a:rPr lang="en-US" altLang="zh-CN" dirty="0"/>
              <a:t>1. </a:t>
            </a:r>
            <a:r>
              <a:rPr lang="zh-CN" altLang="en-US" dirty="0"/>
              <a:t>产生大约</a:t>
            </a:r>
            <a:r>
              <a:rPr lang="en-US" altLang="zh-CN" dirty="0"/>
              <a:t>80%</a:t>
            </a:r>
            <a:r>
              <a:rPr lang="zh-CN" altLang="en-US" dirty="0"/>
              <a:t>发动机推力；</a:t>
            </a:r>
          </a:p>
          <a:p>
            <a:r>
              <a:rPr lang="en-US" altLang="zh-CN" dirty="0"/>
              <a:t>2. </a:t>
            </a:r>
            <a:r>
              <a:rPr lang="zh-CN" altLang="en-US" dirty="0"/>
              <a:t>提供发动机</a:t>
            </a:r>
            <a:r>
              <a:rPr lang="en-US" altLang="zh-CN" dirty="0"/>
              <a:t>/</a:t>
            </a:r>
            <a:r>
              <a:rPr lang="zh-CN" altLang="en-US" dirty="0"/>
              <a:t>吊架的前部连接；</a:t>
            </a:r>
          </a:p>
          <a:p>
            <a:r>
              <a:rPr lang="en-US" altLang="zh-CN" dirty="0"/>
              <a:t>3. </a:t>
            </a:r>
            <a:r>
              <a:rPr lang="zh-CN" altLang="en-US" dirty="0"/>
              <a:t>包容风扇级和低压压气机级；</a:t>
            </a:r>
          </a:p>
          <a:p>
            <a:r>
              <a:rPr lang="en-US" altLang="zh-CN" dirty="0"/>
              <a:t>4. </a:t>
            </a:r>
            <a:r>
              <a:rPr lang="zh-CN" altLang="en-US" dirty="0"/>
              <a:t>提供发动机前段的结构刚度</a:t>
            </a:r>
          </a:p>
          <a:p>
            <a:r>
              <a:rPr lang="en-US" altLang="zh-CN" dirty="0"/>
              <a:t>5. </a:t>
            </a:r>
            <a:r>
              <a:rPr lang="zh-CN" altLang="en-US" dirty="0"/>
              <a:t>降低风扇段的噪音</a:t>
            </a:r>
          </a:p>
          <a:p>
            <a:r>
              <a:rPr lang="en-US" altLang="zh-CN" dirty="0"/>
              <a:t>6. </a:t>
            </a:r>
            <a:r>
              <a:rPr lang="zh-CN" altLang="en-US" dirty="0"/>
              <a:t>附件齿轮箱和吊舱设备的连接</a:t>
            </a:r>
          </a:p>
          <a:p>
            <a:r>
              <a:rPr lang="en-US" altLang="zh-CN" dirty="0"/>
              <a:t>7. </a:t>
            </a:r>
            <a:r>
              <a:rPr lang="zh-CN" altLang="en-US" dirty="0"/>
              <a:t>提供核心发动机的连接</a:t>
            </a:r>
          </a:p>
          <a:p>
            <a:endParaRPr lang="zh-CN" altLang="en-US" dirty="0"/>
          </a:p>
        </p:txBody>
      </p:sp>
    </p:spTree>
    <p:extLst>
      <p:ext uri="{BB962C8B-B14F-4D97-AF65-F5344CB8AC3E}">
        <p14:creationId xmlns:p14="http://schemas.microsoft.com/office/powerpoint/2010/main" val="2637343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691" y="365746"/>
            <a:ext cx="10058400" cy="5557164"/>
          </a:xfrm>
          <a:prstGeom prst="rect">
            <a:avLst/>
          </a:prstGeom>
          <a:ln w="28575">
            <a:solidFill>
              <a:schemeClr val="accent2"/>
            </a:solidFill>
          </a:ln>
        </p:spPr>
      </p:pic>
      <p:sp>
        <p:nvSpPr>
          <p:cNvPr id="8" name="文本框 7"/>
          <p:cNvSpPr txBox="1"/>
          <p:nvPr/>
        </p:nvSpPr>
        <p:spPr>
          <a:xfrm>
            <a:off x="1983537" y="5400676"/>
            <a:ext cx="8224927"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风扇框架</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中心毂</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通气孔</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cxnSp>
        <p:nvCxnSpPr>
          <p:cNvPr id="10" name="直接箭头连接符 9"/>
          <p:cNvCxnSpPr>
            <a:stCxn id="22" idx="1"/>
          </p:cNvCxnSpPr>
          <p:nvPr/>
        </p:nvCxnSpPr>
        <p:spPr>
          <a:xfrm flipH="1">
            <a:off x="8134712" y="1027005"/>
            <a:ext cx="892090" cy="1459305"/>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8785464" y="3355675"/>
            <a:ext cx="876121" cy="85401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23414" y="710942"/>
            <a:ext cx="2091502"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三个通气孔</a:t>
            </a:r>
            <a:r>
              <a:rPr lang="zh-CN" altLang="en-US" dirty="0" smtClean="0">
                <a:latin typeface="方正超粗黑_GBK" panose="03000509000000000000" pitchFamily="65" charset="-122"/>
                <a:ea typeface="方正超粗黑_GBK" panose="03000509000000000000" pitchFamily="65" charset="-122"/>
              </a:rPr>
              <a:t>，将</a:t>
            </a:r>
            <a:r>
              <a:rPr lang="zh-CN" altLang="en-US" dirty="0">
                <a:latin typeface="方正超粗黑_GBK" panose="03000509000000000000" pitchFamily="65" charset="-122"/>
                <a:ea typeface="方正超粗黑_GBK" panose="03000509000000000000" pitchFamily="65" charset="-122"/>
              </a:rPr>
              <a:t>增压器排气引到前部静止油</a:t>
            </a:r>
            <a:r>
              <a:rPr lang="en-US" altLang="zh-CN" dirty="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气封严件的增压管路。</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20" name="直接箭头连接符 19"/>
          <p:cNvCxnSpPr>
            <a:stCxn id="18" idx="3"/>
          </p:cNvCxnSpPr>
          <p:nvPr/>
        </p:nvCxnSpPr>
        <p:spPr>
          <a:xfrm>
            <a:off x="3414916" y="1311107"/>
            <a:ext cx="2942752" cy="1985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9357345" y="4088920"/>
            <a:ext cx="805559" cy="131175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026802" y="426840"/>
            <a:ext cx="2091502" cy="120032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中心毂的外壁，有三个通气孔，可将增压器排气引到中油槽封严装置。</a:t>
            </a:r>
            <a:endParaRPr lang="en-US" altLang="zh-CN"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4121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4242818" y="338683"/>
            <a:ext cx="7238940" cy="6180634"/>
          </a:xfrm>
          <a:prstGeom prst="rect">
            <a:avLst/>
          </a:prstGeom>
        </p:spPr>
      </p:pic>
      <p:sp>
        <p:nvSpPr>
          <p:cNvPr id="5" name="文本框 4"/>
          <p:cNvSpPr txBox="1"/>
          <p:nvPr/>
        </p:nvSpPr>
        <p:spPr>
          <a:xfrm>
            <a:off x="220336" y="181695"/>
            <a:ext cx="5162547" cy="923330"/>
          </a:xfrm>
          <a:prstGeom prst="rect">
            <a:avLst/>
          </a:prstGeom>
          <a:solidFill>
            <a:schemeClr val="bg2"/>
          </a:solidFill>
        </p:spPr>
        <p:txBody>
          <a:bodyPr wrap="square" rtlCol="0">
            <a:spAutoFit/>
          </a:bodyPr>
          <a:lstStyle/>
          <a:p>
            <a:r>
              <a:rPr lang="zh-CN" altLang="en-US" sz="5400" dirty="0">
                <a:solidFill>
                  <a:srgbClr val="C00000"/>
                </a:solidFill>
                <a:latin typeface="方正超粗黑_GBK" panose="03000509000000000000" pitchFamily="65" charset="-122"/>
                <a:ea typeface="方正超粗黑_GBK" panose="03000509000000000000" pitchFamily="65" charset="-122"/>
              </a:rPr>
              <a:t>径向驱动轴套管</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36" y="1478910"/>
            <a:ext cx="4037642" cy="3537869"/>
          </a:xfrm>
          <a:prstGeom prst="rect">
            <a:avLst/>
          </a:prstGeom>
        </p:spPr>
      </p:pic>
      <p:sp>
        <p:nvSpPr>
          <p:cNvPr id="7" name="文本框 6"/>
          <p:cNvSpPr txBox="1"/>
          <p:nvPr/>
        </p:nvSpPr>
        <p:spPr>
          <a:xfrm>
            <a:off x="1823746" y="5016779"/>
            <a:ext cx="6561130"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在风扇框架</a:t>
            </a:r>
            <a:r>
              <a:rPr lang="en-US" altLang="zh-CN" dirty="0">
                <a:solidFill>
                  <a:srgbClr val="FF0000"/>
                </a:solidFill>
                <a:latin typeface="方正超粗黑_GBK" panose="03000509000000000000" pitchFamily="65" charset="-122"/>
                <a:ea typeface="方正超粗黑_GBK" panose="03000509000000000000" pitchFamily="65" charset="-122"/>
              </a:rPr>
              <a:t>10</a:t>
            </a:r>
            <a:r>
              <a:rPr lang="zh-CN" altLang="en-US" dirty="0">
                <a:solidFill>
                  <a:srgbClr val="FF0000"/>
                </a:solidFill>
                <a:latin typeface="方正超粗黑_GBK" panose="03000509000000000000" pitchFamily="65" charset="-122"/>
                <a:ea typeface="方正超粗黑_GBK" panose="03000509000000000000" pitchFamily="65" charset="-122"/>
              </a:rPr>
              <a:t>号支柱</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位置），包含有前油槽供油管路和径向驱动轴套管。套管分内、外两段，</a:t>
            </a:r>
            <a:r>
              <a:rPr lang="zh-CN" altLang="en-US" dirty="0">
                <a:solidFill>
                  <a:srgbClr val="FF0000"/>
                </a:solidFill>
                <a:latin typeface="方正超粗黑_GBK" panose="03000509000000000000" pitchFamily="65" charset="-122"/>
                <a:ea typeface="方正超粗黑_GBK" panose="03000509000000000000" pitchFamily="65" charset="-122"/>
              </a:rPr>
              <a:t>内套管</a:t>
            </a:r>
            <a:r>
              <a:rPr lang="zh-CN" altLang="en-US" dirty="0">
                <a:latin typeface="方正超粗黑_GBK" panose="03000509000000000000" pitchFamily="65" charset="-122"/>
                <a:ea typeface="方正超粗黑_GBK" panose="03000509000000000000" pitchFamily="65" charset="-122"/>
              </a:rPr>
              <a:t>连接到支柱，</a:t>
            </a:r>
            <a:r>
              <a:rPr lang="zh-CN" altLang="en-US" dirty="0">
                <a:solidFill>
                  <a:srgbClr val="FF0000"/>
                </a:solidFill>
                <a:latin typeface="方正超粗黑_GBK" panose="03000509000000000000" pitchFamily="65" charset="-122"/>
                <a:ea typeface="方正超粗黑_GBK" panose="03000509000000000000" pitchFamily="65" charset="-122"/>
              </a:rPr>
              <a:t>内</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外套管</a:t>
            </a:r>
            <a:r>
              <a:rPr lang="zh-CN" altLang="en-US" dirty="0">
                <a:latin typeface="方正超粗黑_GBK" panose="03000509000000000000" pitchFamily="65" charset="-122"/>
                <a:ea typeface="方正超粗黑_GBK" panose="03000509000000000000" pitchFamily="65" charset="-122"/>
              </a:rPr>
              <a:t>相互连接，有</a:t>
            </a:r>
            <a:r>
              <a:rPr lang="en-US" altLang="zh-CN" dirty="0">
                <a:latin typeface="方正超粗黑_GBK" panose="03000509000000000000" pitchFamily="65" charset="-122"/>
                <a:ea typeface="方正超粗黑_GBK" panose="03000509000000000000" pitchFamily="65" charset="-122"/>
              </a:rPr>
              <a:t>O</a:t>
            </a:r>
            <a:r>
              <a:rPr lang="zh-CN" altLang="en-US" dirty="0">
                <a:latin typeface="方正超粗黑_GBK" panose="03000509000000000000" pitchFamily="65" charset="-122"/>
                <a:ea typeface="方正超粗黑_GBK" panose="03000509000000000000" pitchFamily="65" charset="-122"/>
              </a:rPr>
              <a:t>型密封圈封严。径向驱动轴连接进口齿轮箱（</a:t>
            </a:r>
            <a:r>
              <a:rPr lang="en-US" altLang="zh-CN" dirty="0">
                <a:latin typeface="方正超粗黑_GBK" panose="03000509000000000000" pitchFamily="65" charset="-122"/>
                <a:ea typeface="方正超粗黑_GBK" panose="03000509000000000000" pitchFamily="65" charset="-122"/>
              </a:rPr>
              <a:t>IGB</a:t>
            </a:r>
            <a:r>
              <a:rPr lang="zh-CN" altLang="en-US" dirty="0">
                <a:latin typeface="方正超粗黑_GBK" panose="03000509000000000000" pitchFamily="65" charset="-122"/>
                <a:ea typeface="方正超粗黑_GBK" panose="03000509000000000000" pitchFamily="65" charset="-122"/>
              </a:rPr>
              <a:t>）和转换齿轮箱（</a:t>
            </a:r>
            <a:r>
              <a:rPr lang="en-US" altLang="zh-CN" dirty="0">
                <a:latin typeface="方正超粗黑_GBK" panose="03000509000000000000" pitchFamily="65" charset="-122"/>
                <a:ea typeface="方正超粗黑_GBK" panose="03000509000000000000" pitchFamily="65" charset="-122"/>
              </a:rPr>
              <a:t>TGB</a:t>
            </a:r>
            <a:r>
              <a:rPr lang="zh-CN" altLang="en-US" dirty="0">
                <a:latin typeface="方正超粗黑_GBK" panose="03000509000000000000" pitchFamily="65" charset="-122"/>
                <a:ea typeface="方正超粗黑_GBK" panose="03000509000000000000" pitchFamily="65" charset="-122"/>
              </a:rPr>
              <a:t>），在驱动轴的中段有一个</a:t>
            </a:r>
            <a:r>
              <a:rPr lang="zh-CN" altLang="en-US" dirty="0">
                <a:solidFill>
                  <a:srgbClr val="FF0000"/>
                </a:solidFill>
                <a:latin typeface="方正超粗黑_GBK" panose="03000509000000000000" pitchFamily="65" charset="-122"/>
                <a:ea typeface="方正超粗黑_GBK" panose="03000509000000000000" pitchFamily="65" charset="-122"/>
              </a:rPr>
              <a:t>滚珠轴承</a:t>
            </a:r>
            <a:r>
              <a:rPr lang="zh-CN" altLang="en-US" dirty="0">
                <a:latin typeface="方正超粗黑_GBK" panose="03000509000000000000" pitchFamily="65" charset="-122"/>
                <a:ea typeface="方正超粗黑_GBK" panose="03000509000000000000" pitchFamily="65" charset="-122"/>
              </a:rPr>
              <a:t>，轴承的外圈通过螺栓固定外套管的内侧</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8" name="直接箭头连接符 7"/>
          <p:cNvCxnSpPr/>
          <p:nvPr/>
        </p:nvCxnSpPr>
        <p:spPr>
          <a:xfrm flipV="1">
            <a:off x="8522898" y="1994542"/>
            <a:ext cx="1544128" cy="430495"/>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626464" y="3604296"/>
            <a:ext cx="1354300" cy="54501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629325" y="2252976"/>
            <a:ext cx="893573"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内套管</a:t>
            </a:r>
            <a:endParaRPr lang="en-US" altLang="zh-CN" dirty="0" smtClean="0">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7732891" y="3450211"/>
            <a:ext cx="893573"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外套管</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4" name="直接箭头连接符 13"/>
          <p:cNvCxnSpPr/>
          <p:nvPr/>
        </p:nvCxnSpPr>
        <p:spPr>
          <a:xfrm>
            <a:off x="8384876" y="3067093"/>
            <a:ext cx="1608853" cy="53355"/>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526202" y="2908885"/>
            <a:ext cx="1099817"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滚珠轴承</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7" name="直接箭头连接符 16"/>
          <p:cNvCxnSpPr>
            <a:stCxn id="18" idx="3"/>
          </p:cNvCxnSpPr>
          <p:nvPr/>
        </p:nvCxnSpPr>
        <p:spPr>
          <a:xfrm flipV="1">
            <a:off x="8677381" y="889778"/>
            <a:ext cx="1046424" cy="51358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81679" y="1080201"/>
            <a:ext cx="1395702" cy="646331"/>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IGB</a:t>
            </a:r>
          </a:p>
          <a:p>
            <a:r>
              <a:rPr lang="zh-CN" altLang="en-US" dirty="0" smtClean="0">
                <a:latin typeface="方正超粗黑_GBK" panose="03000509000000000000" pitchFamily="65" charset="-122"/>
                <a:ea typeface="方正超粗黑_GBK" panose="03000509000000000000" pitchFamily="65" charset="-122"/>
              </a:rPr>
              <a:t>进口齿轮箱</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20" name="直接箭头连接符 19"/>
          <p:cNvCxnSpPr/>
          <p:nvPr/>
        </p:nvCxnSpPr>
        <p:spPr>
          <a:xfrm flipH="1">
            <a:off x="10239556" y="4437671"/>
            <a:ext cx="845387" cy="27250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10115213" y="1828800"/>
            <a:ext cx="845386" cy="301995"/>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0960599" y="1610465"/>
            <a:ext cx="65530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内</a:t>
            </a:r>
            <a:r>
              <a:rPr lang="zh-CN" altLang="en-US" dirty="0">
                <a:latin typeface="方正超粗黑_GBK" panose="03000509000000000000" pitchFamily="65" charset="-122"/>
                <a:ea typeface="方正超粗黑_GBK" panose="03000509000000000000" pitchFamily="65" charset="-122"/>
              </a:rPr>
              <a:t>轴</a:t>
            </a:r>
            <a:endParaRPr lang="en-US" altLang="zh-CN" dirty="0" smtClean="0">
              <a:latin typeface="方正超粗黑_GBK" panose="03000509000000000000" pitchFamily="65" charset="-122"/>
              <a:ea typeface="方正超粗黑_GBK" panose="03000509000000000000" pitchFamily="65" charset="-122"/>
            </a:endParaRPr>
          </a:p>
        </p:txBody>
      </p:sp>
      <p:sp>
        <p:nvSpPr>
          <p:cNvPr id="25" name="文本框 24"/>
          <p:cNvSpPr txBox="1"/>
          <p:nvPr/>
        </p:nvSpPr>
        <p:spPr>
          <a:xfrm>
            <a:off x="11093569" y="4253005"/>
            <a:ext cx="655301"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外轴</a:t>
            </a:r>
            <a:endParaRPr lang="en-US" altLang="zh-CN"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363866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核</a:t>
            </a:r>
            <a:r>
              <a:rPr lang="zh-CN" altLang="en-US" dirty="0"/>
              <a:t>心发动机主单元体</a:t>
            </a:r>
          </a:p>
        </p:txBody>
      </p:sp>
      <p:sp>
        <p:nvSpPr>
          <p:cNvPr id="3" name="内容占位符 2"/>
          <p:cNvSpPr>
            <a:spLocks noGrp="1"/>
          </p:cNvSpPr>
          <p:nvPr>
            <p:ph idx="1"/>
          </p:nvPr>
        </p:nvSpPr>
        <p:spPr/>
        <p:txBody>
          <a:bodyPr/>
          <a:lstStyle/>
          <a:p>
            <a:r>
              <a:rPr lang="zh-CN" altLang="en-US" dirty="0"/>
              <a:t>核心发动机是高压、高速燃气发生器，它产生驱动发动机的动力。风扇排气在高压压气机（</a:t>
            </a:r>
            <a:r>
              <a:rPr lang="en-US" altLang="zh-CN" dirty="0"/>
              <a:t>HPC</a:t>
            </a:r>
            <a:r>
              <a:rPr lang="zh-CN" altLang="en-US" dirty="0"/>
              <a:t>）内被压缩</a:t>
            </a:r>
            <a:r>
              <a:rPr lang="en-US" altLang="zh-CN" dirty="0"/>
              <a:t>,</a:t>
            </a:r>
            <a:r>
              <a:rPr lang="zh-CN" altLang="en-US" dirty="0"/>
              <a:t>在燃烧室内被加热，膨胀。然后燃气经过高压涡轮进口导向器流到高压涡轮转子</a:t>
            </a:r>
            <a:r>
              <a:rPr lang="zh-CN" altLang="en-US" dirty="0" smtClean="0"/>
              <a:t>。</a:t>
            </a:r>
            <a:endParaRPr lang="en-US" altLang="zh-CN" dirty="0" smtClean="0"/>
          </a:p>
          <a:p>
            <a:r>
              <a:rPr lang="zh-CN" altLang="en-US" dirty="0" smtClean="0"/>
              <a:t>未</a:t>
            </a:r>
            <a:r>
              <a:rPr lang="zh-CN" altLang="en-US" dirty="0"/>
              <a:t>被高压涡轮提取的燃气能量驱动低压涡轮，低压涡轮同轴驱动风扇和增压器转子</a:t>
            </a:r>
            <a:r>
              <a:rPr lang="zh-CN" altLang="en-US" dirty="0" smtClean="0"/>
              <a:t>。</a:t>
            </a:r>
            <a:endParaRPr lang="en-US" altLang="zh-CN" dirty="0" smtClean="0"/>
          </a:p>
          <a:p>
            <a:r>
              <a:rPr lang="zh-CN" altLang="en-US" dirty="0" smtClean="0"/>
              <a:t>核</a:t>
            </a:r>
            <a:r>
              <a:rPr lang="zh-CN" altLang="en-US" dirty="0"/>
              <a:t>心机的前端由位于风扇框架内的</a:t>
            </a:r>
            <a:r>
              <a:rPr lang="en-US" altLang="zh-CN" dirty="0"/>
              <a:t>3</a:t>
            </a:r>
            <a:r>
              <a:rPr lang="zh-CN" altLang="en-US" dirty="0"/>
              <a:t>号滚珠滚棒轴承支撑。核心机的后端由高压涡轮转子后轴内的</a:t>
            </a:r>
            <a:r>
              <a:rPr lang="en-US" altLang="zh-CN" dirty="0"/>
              <a:t>4</a:t>
            </a:r>
            <a:r>
              <a:rPr lang="zh-CN" altLang="en-US" dirty="0"/>
              <a:t>号滚棒轴承支撑。</a:t>
            </a:r>
          </a:p>
        </p:txBody>
      </p:sp>
    </p:spTree>
    <p:extLst>
      <p:ext uri="{BB962C8B-B14F-4D97-AF65-F5344CB8AC3E}">
        <p14:creationId xmlns:p14="http://schemas.microsoft.com/office/powerpoint/2010/main" val="179019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888" y="0"/>
            <a:ext cx="9698226" cy="6858000"/>
          </a:xfrm>
          <a:prstGeom prst="rect">
            <a:avLst/>
          </a:prstGeom>
        </p:spPr>
      </p:pic>
      <p:sp>
        <p:nvSpPr>
          <p:cNvPr id="3" name="文本框 2"/>
          <p:cNvSpPr txBox="1"/>
          <p:nvPr/>
        </p:nvSpPr>
        <p:spPr>
          <a:xfrm>
            <a:off x="164886" y="157175"/>
            <a:ext cx="3397824" cy="313932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核心发动机单元体由八个可维护的组件组</a:t>
            </a:r>
            <a:r>
              <a:rPr lang="zh-CN" altLang="en-US" dirty="0" smtClean="0">
                <a:latin typeface="方正超粗黑_GBK" panose="03000509000000000000" pitchFamily="65" charset="-122"/>
                <a:ea typeface="方正超粗黑_GBK" panose="03000509000000000000" pitchFamily="65" charset="-122"/>
              </a:rPr>
              <a:t>成： </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① 高压压气机转子 </a:t>
            </a:r>
          </a:p>
          <a:p>
            <a:r>
              <a:rPr lang="zh-CN" altLang="en-US" dirty="0">
                <a:latin typeface="方正超粗黑_GBK" panose="03000509000000000000" pitchFamily="65" charset="-122"/>
                <a:ea typeface="方正超粗黑_GBK" panose="03000509000000000000" pitchFamily="65" charset="-122"/>
              </a:rPr>
              <a:t>② 高压压气机</a:t>
            </a:r>
            <a:r>
              <a:rPr lang="zh-CN" altLang="en-US" dirty="0">
                <a:solidFill>
                  <a:srgbClr val="FF0000"/>
                </a:solidFill>
                <a:latin typeface="方正超粗黑_GBK" panose="03000509000000000000" pitchFamily="65" charset="-122"/>
                <a:ea typeface="方正超粗黑_GBK" panose="03000509000000000000" pitchFamily="65" charset="-122"/>
              </a:rPr>
              <a:t>前静子</a:t>
            </a:r>
            <a:r>
              <a:rPr lang="zh-CN" altLang="en-US" dirty="0">
                <a:latin typeface="方正超粗黑_GBK" panose="03000509000000000000" pitchFamily="65" charset="-122"/>
                <a:ea typeface="方正超粗黑_GBK" panose="03000509000000000000" pitchFamily="65" charset="-122"/>
              </a:rPr>
              <a:t> </a:t>
            </a:r>
          </a:p>
          <a:p>
            <a:r>
              <a:rPr lang="zh-CN" altLang="en-US" dirty="0">
                <a:latin typeface="方正超粗黑_GBK" panose="03000509000000000000" pitchFamily="65" charset="-122"/>
                <a:ea typeface="方正超粗黑_GBK" panose="03000509000000000000" pitchFamily="65" charset="-122"/>
              </a:rPr>
              <a:t>③ 高压压气机</a:t>
            </a:r>
            <a:r>
              <a:rPr lang="zh-CN" altLang="en-US" dirty="0">
                <a:solidFill>
                  <a:srgbClr val="FF0000"/>
                </a:solidFill>
                <a:latin typeface="方正超粗黑_GBK" panose="03000509000000000000" pitchFamily="65" charset="-122"/>
                <a:ea typeface="方正超粗黑_GBK" panose="03000509000000000000" pitchFamily="65" charset="-122"/>
              </a:rPr>
              <a:t>后静子</a:t>
            </a:r>
            <a:r>
              <a:rPr lang="zh-CN" altLang="en-US" dirty="0">
                <a:latin typeface="方正超粗黑_GBK" panose="03000509000000000000" pitchFamily="65" charset="-122"/>
                <a:ea typeface="方正超粗黑_GBK" panose="03000509000000000000" pitchFamily="65" charset="-122"/>
              </a:rPr>
              <a:t> </a:t>
            </a:r>
          </a:p>
          <a:p>
            <a:r>
              <a:rPr lang="zh-CN" altLang="en-US" dirty="0">
                <a:latin typeface="方正超粗黑_GBK" panose="03000509000000000000" pitchFamily="65" charset="-122"/>
                <a:ea typeface="方正超粗黑_GBK" panose="03000509000000000000" pitchFamily="65" charset="-122"/>
              </a:rPr>
              <a:t>④ 燃烧室</a:t>
            </a:r>
            <a:r>
              <a:rPr lang="zh-CN" altLang="en-US" dirty="0">
                <a:solidFill>
                  <a:srgbClr val="FF0000"/>
                </a:solidFill>
                <a:latin typeface="方正超粗黑_GBK" panose="03000509000000000000" pitchFamily="65" charset="-122"/>
                <a:ea typeface="方正超粗黑_GBK" panose="03000509000000000000" pitchFamily="65" charset="-122"/>
              </a:rPr>
              <a:t>机匣</a:t>
            </a:r>
            <a:r>
              <a:rPr lang="zh-CN" altLang="en-US" dirty="0">
                <a:latin typeface="方正超粗黑_GBK" panose="03000509000000000000" pitchFamily="65" charset="-122"/>
                <a:ea typeface="方正超粗黑_GBK" panose="03000509000000000000" pitchFamily="65" charset="-122"/>
              </a:rPr>
              <a:t> </a:t>
            </a:r>
          </a:p>
          <a:p>
            <a:r>
              <a:rPr lang="zh-CN" altLang="en-US" dirty="0">
                <a:latin typeface="方正超粗黑_GBK" panose="03000509000000000000" pitchFamily="65" charset="-122"/>
                <a:ea typeface="方正超粗黑_GBK" panose="03000509000000000000" pitchFamily="65" charset="-122"/>
              </a:rPr>
              <a:t>⑤ 燃烧室环形</a:t>
            </a:r>
            <a:r>
              <a:rPr lang="zh-CN" altLang="en-US" dirty="0">
                <a:solidFill>
                  <a:srgbClr val="FF0000"/>
                </a:solidFill>
                <a:latin typeface="方正超粗黑_GBK" panose="03000509000000000000" pitchFamily="65" charset="-122"/>
                <a:ea typeface="方正超粗黑_GBK" panose="03000509000000000000" pitchFamily="65" charset="-122"/>
              </a:rPr>
              <a:t>火焰筒</a:t>
            </a:r>
          </a:p>
          <a:p>
            <a:r>
              <a:rPr lang="zh-CN" altLang="en-US" dirty="0">
                <a:latin typeface="方正超粗黑_GBK" panose="03000509000000000000" pitchFamily="65" charset="-122"/>
                <a:ea typeface="方正超粗黑_GBK" panose="03000509000000000000" pitchFamily="65" charset="-122"/>
              </a:rPr>
              <a:t>⑥ 高压涡</a:t>
            </a:r>
            <a:r>
              <a:rPr lang="zh-CN" altLang="en-US" dirty="0" smtClean="0">
                <a:latin typeface="方正超粗黑_GBK" panose="03000509000000000000" pitchFamily="65" charset="-122"/>
                <a:ea typeface="方正超粗黑_GBK" panose="03000509000000000000" pitchFamily="65" charset="-122"/>
              </a:rPr>
              <a:t>轮</a:t>
            </a:r>
            <a:r>
              <a:rPr lang="zh-CN" altLang="en-US" dirty="0" smtClean="0">
                <a:solidFill>
                  <a:srgbClr val="FF0000"/>
                </a:solidFill>
                <a:latin typeface="方正超粗黑_GBK" panose="03000509000000000000" pitchFamily="65" charset="-122"/>
                <a:ea typeface="方正超粗黑_GBK" panose="03000509000000000000" pitchFamily="65" charset="-122"/>
              </a:rPr>
              <a:t>进</a:t>
            </a:r>
            <a:r>
              <a:rPr lang="zh-CN" altLang="en-US" dirty="0">
                <a:solidFill>
                  <a:srgbClr val="FF0000"/>
                </a:solidFill>
                <a:latin typeface="方正超粗黑_GBK" panose="03000509000000000000" pitchFamily="65" charset="-122"/>
                <a:ea typeface="方正超粗黑_GBK" panose="03000509000000000000" pitchFamily="65" charset="-122"/>
              </a:rPr>
              <a:t>口导向器</a:t>
            </a:r>
            <a:r>
              <a:rPr lang="zh-CN" altLang="en-US" dirty="0">
                <a:latin typeface="方正超粗黑_GBK" panose="03000509000000000000" pitchFamily="65" charset="-122"/>
                <a:ea typeface="方正超粗黑_GBK" panose="03000509000000000000" pitchFamily="65" charset="-122"/>
              </a:rPr>
              <a:t> </a:t>
            </a:r>
          </a:p>
          <a:p>
            <a:r>
              <a:rPr lang="zh-CN" altLang="en-US" dirty="0">
                <a:latin typeface="方正超粗黑_GBK" panose="03000509000000000000" pitchFamily="65" charset="-122"/>
                <a:ea typeface="方正超粗黑_GBK" panose="03000509000000000000" pitchFamily="65" charset="-122"/>
              </a:rPr>
              <a:t>⑦ 高压涡轮转子 </a:t>
            </a:r>
          </a:p>
          <a:p>
            <a:r>
              <a:rPr lang="zh-CN" altLang="en-US" dirty="0">
                <a:latin typeface="方正超粗黑_GBK" panose="03000509000000000000" pitchFamily="65" charset="-122"/>
                <a:ea typeface="方正超粗黑_GBK" panose="03000509000000000000" pitchFamily="65" charset="-122"/>
              </a:rPr>
              <a:t>⑧ 高压涡轮</a:t>
            </a:r>
            <a:r>
              <a:rPr lang="zh-CN" altLang="en-US" dirty="0">
                <a:solidFill>
                  <a:srgbClr val="FF0000"/>
                </a:solidFill>
                <a:latin typeface="方正超粗黑_GBK" panose="03000509000000000000" pitchFamily="65" charset="-122"/>
                <a:ea typeface="方正超粗黑_GBK" panose="03000509000000000000" pitchFamily="65" charset="-122"/>
              </a:rPr>
              <a:t>护罩</a:t>
            </a:r>
            <a:r>
              <a:rPr lang="zh-CN" altLang="en-US" dirty="0">
                <a:latin typeface="方正超粗黑_GBK" panose="03000509000000000000" pitchFamily="65" charset="-122"/>
                <a:ea typeface="方正超粗黑_GBK" panose="03000509000000000000" pitchFamily="65" charset="-122"/>
              </a:rPr>
              <a:t>和</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zh-CN" altLang="en-US" dirty="0">
                <a:solidFill>
                  <a:srgbClr val="FF0000"/>
                </a:solidFill>
                <a:latin typeface="方正超粗黑_GBK" panose="03000509000000000000" pitchFamily="65" charset="-122"/>
                <a:ea typeface="方正超粗黑_GBK" panose="03000509000000000000" pitchFamily="65" charset="-122"/>
              </a:rPr>
              <a:t>低压涡轮静子</a:t>
            </a:r>
          </a:p>
        </p:txBody>
      </p:sp>
    </p:spTree>
    <p:extLst>
      <p:ext uri="{BB962C8B-B14F-4D97-AF65-F5344CB8AC3E}">
        <p14:creationId xmlns:p14="http://schemas.microsoft.com/office/powerpoint/2010/main" val="26924976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110" y="0"/>
            <a:ext cx="9699779" cy="6858000"/>
          </a:xfrm>
          <a:prstGeom prst="rect">
            <a:avLst/>
          </a:prstGeom>
        </p:spPr>
      </p:pic>
      <p:sp>
        <p:nvSpPr>
          <p:cNvPr id="3" name="文本框 2"/>
          <p:cNvSpPr txBox="1"/>
          <p:nvPr/>
        </p:nvSpPr>
        <p:spPr>
          <a:xfrm>
            <a:off x="4693753" y="191681"/>
            <a:ext cx="4579643" cy="2585323"/>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核心发动机单元体由八个可维护的组件组</a:t>
            </a:r>
            <a:r>
              <a:rPr lang="zh-CN" altLang="en-US" dirty="0" smtClean="0">
                <a:latin typeface="方正超粗黑_GBK" panose="03000509000000000000" pitchFamily="65" charset="-122"/>
                <a:ea typeface="方正超粗黑_GBK" panose="03000509000000000000" pitchFamily="65" charset="-122"/>
              </a:rPr>
              <a:t>成： </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① 高压压气机转子 </a:t>
            </a:r>
          </a:p>
          <a:p>
            <a:r>
              <a:rPr lang="zh-CN" altLang="en-US" dirty="0">
                <a:latin typeface="方正超粗黑_GBK" panose="03000509000000000000" pitchFamily="65" charset="-122"/>
                <a:ea typeface="方正超粗黑_GBK" panose="03000509000000000000" pitchFamily="65" charset="-122"/>
              </a:rPr>
              <a:t>② 高压压气机</a:t>
            </a:r>
            <a:r>
              <a:rPr lang="zh-CN" altLang="en-US" dirty="0">
                <a:solidFill>
                  <a:srgbClr val="FF0000"/>
                </a:solidFill>
                <a:latin typeface="方正超粗黑_GBK" panose="03000509000000000000" pitchFamily="65" charset="-122"/>
                <a:ea typeface="方正超粗黑_GBK" panose="03000509000000000000" pitchFamily="65" charset="-122"/>
              </a:rPr>
              <a:t>前静子</a:t>
            </a:r>
            <a:r>
              <a:rPr lang="zh-CN" altLang="en-US" dirty="0">
                <a:latin typeface="方正超粗黑_GBK" panose="03000509000000000000" pitchFamily="65" charset="-122"/>
                <a:ea typeface="方正超粗黑_GBK" panose="03000509000000000000" pitchFamily="65" charset="-122"/>
              </a:rPr>
              <a:t> </a:t>
            </a:r>
          </a:p>
          <a:p>
            <a:r>
              <a:rPr lang="zh-CN" altLang="en-US" dirty="0">
                <a:latin typeface="方正超粗黑_GBK" panose="03000509000000000000" pitchFamily="65" charset="-122"/>
                <a:ea typeface="方正超粗黑_GBK" panose="03000509000000000000" pitchFamily="65" charset="-122"/>
              </a:rPr>
              <a:t>③ 高压压气机</a:t>
            </a:r>
            <a:r>
              <a:rPr lang="zh-CN" altLang="en-US" dirty="0">
                <a:solidFill>
                  <a:srgbClr val="FF0000"/>
                </a:solidFill>
                <a:latin typeface="方正超粗黑_GBK" panose="03000509000000000000" pitchFamily="65" charset="-122"/>
                <a:ea typeface="方正超粗黑_GBK" panose="03000509000000000000" pitchFamily="65" charset="-122"/>
              </a:rPr>
              <a:t>后静子</a:t>
            </a:r>
            <a:r>
              <a:rPr lang="zh-CN" altLang="en-US" dirty="0">
                <a:latin typeface="方正超粗黑_GBK" panose="03000509000000000000" pitchFamily="65" charset="-122"/>
                <a:ea typeface="方正超粗黑_GBK" panose="03000509000000000000" pitchFamily="65" charset="-122"/>
              </a:rPr>
              <a:t> </a:t>
            </a:r>
          </a:p>
          <a:p>
            <a:r>
              <a:rPr lang="zh-CN" altLang="en-US" dirty="0">
                <a:latin typeface="方正超粗黑_GBK" panose="03000509000000000000" pitchFamily="65" charset="-122"/>
                <a:ea typeface="方正超粗黑_GBK" panose="03000509000000000000" pitchFamily="65" charset="-122"/>
              </a:rPr>
              <a:t>④ 燃烧室</a:t>
            </a:r>
            <a:r>
              <a:rPr lang="zh-CN" altLang="en-US" dirty="0">
                <a:solidFill>
                  <a:srgbClr val="FF0000"/>
                </a:solidFill>
                <a:latin typeface="方正超粗黑_GBK" panose="03000509000000000000" pitchFamily="65" charset="-122"/>
                <a:ea typeface="方正超粗黑_GBK" panose="03000509000000000000" pitchFamily="65" charset="-122"/>
              </a:rPr>
              <a:t>机匣</a:t>
            </a:r>
            <a:r>
              <a:rPr lang="zh-CN" altLang="en-US" dirty="0">
                <a:latin typeface="方正超粗黑_GBK" panose="03000509000000000000" pitchFamily="65" charset="-122"/>
                <a:ea typeface="方正超粗黑_GBK" panose="03000509000000000000" pitchFamily="65" charset="-122"/>
              </a:rPr>
              <a:t> </a:t>
            </a:r>
          </a:p>
          <a:p>
            <a:r>
              <a:rPr lang="zh-CN" altLang="en-US" dirty="0">
                <a:latin typeface="方正超粗黑_GBK" panose="03000509000000000000" pitchFamily="65" charset="-122"/>
                <a:ea typeface="方正超粗黑_GBK" panose="03000509000000000000" pitchFamily="65" charset="-122"/>
              </a:rPr>
              <a:t>⑤ 燃烧室环形</a:t>
            </a:r>
            <a:r>
              <a:rPr lang="zh-CN" altLang="en-US" dirty="0">
                <a:solidFill>
                  <a:srgbClr val="FF0000"/>
                </a:solidFill>
                <a:latin typeface="方正超粗黑_GBK" panose="03000509000000000000" pitchFamily="65" charset="-122"/>
                <a:ea typeface="方正超粗黑_GBK" panose="03000509000000000000" pitchFamily="65" charset="-122"/>
              </a:rPr>
              <a:t>火焰筒</a:t>
            </a:r>
          </a:p>
          <a:p>
            <a:r>
              <a:rPr lang="zh-CN" altLang="en-US" dirty="0">
                <a:latin typeface="方正超粗黑_GBK" panose="03000509000000000000" pitchFamily="65" charset="-122"/>
                <a:ea typeface="方正超粗黑_GBK" panose="03000509000000000000" pitchFamily="65" charset="-122"/>
              </a:rPr>
              <a:t>⑥ 高压涡</a:t>
            </a:r>
            <a:r>
              <a:rPr lang="zh-CN" altLang="en-US" dirty="0" smtClean="0">
                <a:latin typeface="方正超粗黑_GBK" panose="03000509000000000000" pitchFamily="65" charset="-122"/>
                <a:ea typeface="方正超粗黑_GBK" panose="03000509000000000000" pitchFamily="65" charset="-122"/>
              </a:rPr>
              <a:t>轮</a:t>
            </a:r>
            <a:r>
              <a:rPr lang="zh-CN" altLang="en-US" dirty="0" smtClean="0">
                <a:solidFill>
                  <a:srgbClr val="FF0000"/>
                </a:solidFill>
                <a:latin typeface="方正超粗黑_GBK" panose="03000509000000000000" pitchFamily="65" charset="-122"/>
                <a:ea typeface="方正超粗黑_GBK" panose="03000509000000000000" pitchFamily="65" charset="-122"/>
              </a:rPr>
              <a:t>进</a:t>
            </a:r>
            <a:r>
              <a:rPr lang="zh-CN" altLang="en-US" dirty="0">
                <a:solidFill>
                  <a:srgbClr val="FF0000"/>
                </a:solidFill>
                <a:latin typeface="方正超粗黑_GBK" panose="03000509000000000000" pitchFamily="65" charset="-122"/>
                <a:ea typeface="方正超粗黑_GBK" panose="03000509000000000000" pitchFamily="65" charset="-122"/>
              </a:rPr>
              <a:t>口导向器</a:t>
            </a:r>
            <a:r>
              <a:rPr lang="zh-CN" altLang="en-US" dirty="0">
                <a:latin typeface="方正超粗黑_GBK" panose="03000509000000000000" pitchFamily="65" charset="-122"/>
                <a:ea typeface="方正超粗黑_GBK" panose="03000509000000000000" pitchFamily="65" charset="-122"/>
              </a:rPr>
              <a:t> </a:t>
            </a:r>
          </a:p>
          <a:p>
            <a:r>
              <a:rPr lang="zh-CN" altLang="en-US" dirty="0">
                <a:latin typeface="方正超粗黑_GBK" panose="03000509000000000000" pitchFamily="65" charset="-122"/>
                <a:ea typeface="方正超粗黑_GBK" panose="03000509000000000000" pitchFamily="65" charset="-122"/>
              </a:rPr>
              <a:t>⑦ 高压涡轮转子 </a:t>
            </a:r>
          </a:p>
          <a:p>
            <a:r>
              <a:rPr lang="zh-CN" altLang="en-US" dirty="0">
                <a:latin typeface="方正超粗黑_GBK" panose="03000509000000000000" pitchFamily="65" charset="-122"/>
                <a:ea typeface="方正超粗黑_GBK" panose="03000509000000000000" pitchFamily="65" charset="-122"/>
              </a:rPr>
              <a:t>⑧ 高压涡轮</a:t>
            </a:r>
            <a:r>
              <a:rPr lang="zh-CN" altLang="en-US" dirty="0">
                <a:solidFill>
                  <a:srgbClr val="FF0000"/>
                </a:solidFill>
                <a:latin typeface="方正超粗黑_GBK" panose="03000509000000000000" pitchFamily="65" charset="-122"/>
                <a:ea typeface="方正超粗黑_GBK" panose="03000509000000000000" pitchFamily="65" charset="-122"/>
              </a:rPr>
              <a:t>护罩</a:t>
            </a:r>
            <a:r>
              <a:rPr lang="zh-CN" altLang="en-US" dirty="0">
                <a:latin typeface="方正超粗黑_GBK" panose="03000509000000000000" pitchFamily="65" charset="-122"/>
                <a:ea typeface="方正超粗黑_GBK" panose="03000509000000000000" pitchFamily="65" charset="-122"/>
              </a:rPr>
              <a:t>和</a:t>
            </a:r>
            <a:r>
              <a:rPr lang="zh-CN" altLang="en-US" dirty="0" smtClean="0">
                <a:solidFill>
                  <a:srgbClr val="FF0000"/>
                </a:solidFill>
                <a:latin typeface="方正超粗黑_GBK" panose="03000509000000000000" pitchFamily="65" charset="-122"/>
                <a:ea typeface="方正超粗黑_GBK" panose="03000509000000000000" pitchFamily="65" charset="-122"/>
              </a:rPr>
              <a:t>第</a:t>
            </a:r>
            <a:r>
              <a:rPr lang="en-US" altLang="zh-CN" dirty="0" smtClean="0">
                <a:solidFill>
                  <a:srgbClr val="FF0000"/>
                </a:solidFill>
                <a:latin typeface="方正超粗黑_GBK" panose="03000509000000000000" pitchFamily="65" charset="-122"/>
                <a:ea typeface="方正超粗黑_GBK" panose="03000509000000000000" pitchFamily="65" charset="-122"/>
              </a:rPr>
              <a:t>1</a:t>
            </a:r>
            <a:r>
              <a:rPr lang="zh-CN" altLang="en-US" dirty="0" smtClean="0">
                <a:solidFill>
                  <a:srgbClr val="FF0000"/>
                </a:solidFill>
                <a:latin typeface="方正超粗黑_GBK" panose="03000509000000000000" pitchFamily="65" charset="-122"/>
                <a:ea typeface="方正超粗黑_GBK" panose="03000509000000000000" pitchFamily="65" charset="-122"/>
              </a:rPr>
              <a:t>级</a:t>
            </a:r>
            <a:r>
              <a:rPr lang="zh-CN" altLang="en-US" dirty="0">
                <a:solidFill>
                  <a:srgbClr val="FF0000"/>
                </a:solidFill>
                <a:latin typeface="方正超粗黑_GBK" panose="03000509000000000000" pitchFamily="65" charset="-122"/>
                <a:ea typeface="方正超粗黑_GBK" panose="03000509000000000000" pitchFamily="65" charset="-122"/>
              </a:rPr>
              <a:t>低压涡轮静子</a:t>
            </a:r>
          </a:p>
        </p:txBody>
      </p:sp>
      <p:sp>
        <p:nvSpPr>
          <p:cNvPr id="4" name="文本框 3"/>
          <p:cNvSpPr txBox="1"/>
          <p:nvPr/>
        </p:nvSpPr>
        <p:spPr>
          <a:xfrm>
            <a:off x="228962" y="5754359"/>
            <a:ext cx="5162547" cy="923330"/>
          </a:xfrm>
          <a:prstGeom prst="rect">
            <a:avLst/>
          </a:prstGeom>
          <a:solidFill>
            <a:schemeClr val="bg2"/>
          </a:solidFill>
        </p:spPr>
        <p:txBody>
          <a:bodyPr wrap="square" rtlCol="0">
            <a:spAutoFit/>
          </a:bodyPr>
          <a:lstStyle/>
          <a:p>
            <a:r>
              <a:rPr lang="zh-CN" altLang="en-US" sz="5400" dirty="0">
                <a:solidFill>
                  <a:srgbClr val="C00000"/>
                </a:solidFill>
                <a:latin typeface="方正超粗黑_GBK" panose="03000509000000000000" pitchFamily="65" charset="-122"/>
                <a:ea typeface="方正超粗黑_GBK" panose="03000509000000000000" pitchFamily="65" charset="-122"/>
              </a:rPr>
              <a:t>核</a:t>
            </a:r>
            <a:r>
              <a:rPr lang="zh-CN" altLang="en-US" sz="5400" dirty="0" smtClean="0">
                <a:solidFill>
                  <a:srgbClr val="C00000"/>
                </a:solidFill>
                <a:latin typeface="方正超粗黑_GBK" panose="03000509000000000000" pitchFamily="65" charset="-122"/>
                <a:ea typeface="方正超粗黑_GBK" panose="03000509000000000000" pitchFamily="65" charset="-122"/>
              </a:rPr>
              <a:t>心机主单元体</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677569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111" y="279308"/>
            <a:ext cx="9699779" cy="5160696"/>
          </a:xfrm>
          <a:prstGeom prst="rect">
            <a:avLst/>
          </a:prstGeom>
        </p:spPr>
      </p:pic>
      <p:sp>
        <p:nvSpPr>
          <p:cNvPr id="4" name="文本框 3"/>
          <p:cNvSpPr txBox="1"/>
          <p:nvPr/>
        </p:nvSpPr>
        <p:spPr>
          <a:xfrm>
            <a:off x="228962" y="5754359"/>
            <a:ext cx="5162547" cy="923330"/>
          </a:xfrm>
          <a:prstGeom prst="rect">
            <a:avLst/>
          </a:prstGeom>
          <a:solidFill>
            <a:schemeClr val="bg2"/>
          </a:solidFill>
        </p:spPr>
        <p:txBody>
          <a:bodyPr wrap="square" rtlCol="0">
            <a:spAutoFit/>
          </a:bodyPr>
          <a:lstStyle/>
          <a:p>
            <a:r>
              <a:rPr lang="zh-CN" altLang="en-US" sz="5400" dirty="0">
                <a:solidFill>
                  <a:srgbClr val="C00000"/>
                </a:solidFill>
                <a:latin typeface="方正超粗黑_GBK" panose="03000509000000000000" pitchFamily="65" charset="-122"/>
                <a:ea typeface="方正超粗黑_GBK" panose="03000509000000000000" pitchFamily="65" charset="-122"/>
              </a:rPr>
              <a:t>核</a:t>
            </a:r>
            <a:r>
              <a:rPr lang="zh-CN" altLang="en-US" sz="5400" dirty="0" smtClean="0">
                <a:solidFill>
                  <a:srgbClr val="C00000"/>
                </a:solidFill>
                <a:latin typeface="方正超粗黑_GBK" panose="03000509000000000000" pitchFamily="65" charset="-122"/>
                <a:ea typeface="方正超粗黑_GBK" panose="03000509000000000000" pitchFamily="65" charset="-122"/>
              </a:rPr>
              <a:t>心机主单元体</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cxnSp>
        <p:nvCxnSpPr>
          <p:cNvPr id="6" name="直接箭头连接符 5"/>
          <p:cNvCxnSpPr>
            <a:stCxn id="8" idx="2"/>
          </p:cNvCxnSpPr>
          <p:nvPr/>
        </p:nvCxnSpPr>
        <p:spPr>
          <a:xfrm>
            <a:off x="4235570" y="925639"/>
            <a:ext cx="558191" cy="13603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677379" y="279308"/>
            <a:ext cx="1116382" cy="646331"/>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HPC</a:t>
            </a:r>
            <a:r>
              <a:rPr lang="zh-CN" altLang="en-US" dirty="0" smtClean="0">
                <a:latin typeface="方正超粗黑_GBK" panose="03000509000000000000" pitchFamily="65" charset="-122"/>
                <a:ea typeface="方正超粗黑_GBK" panose="03000509000000000000" pitchFamily="65" charset="-122"/>
              </a:rPr>
              <a:t>前静子机匣</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a:off x="5883215" y="412367"/>
            <a:ext cx="0" cy="2115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325024" y="279308"/>
            <a:ext cx="1116382" cy="646331"/>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HPC</a:t>
            </a:r>
            <a:r>
              <a:rPr lang="zh-CN" altLang="en-US" dirty="0" smtClean="0">
                <a:latin typeface="方正超粗黑_GBK" panose="03000509000000000000" pitchFamily="65" charset="-122"/>
                <a:ea typeface="方正超粗黑_GBK" panose="03000509000000000000" pitchFamily="65" charset="-122"/>
              </a:rPr>
              <a:t>后静子机匣</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6780362" y="1354347"/>
            <a:ext cx="129396" cy="7608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09202" y="1231123"/>
            <a:ext cx="67171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支架</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8" name="直接箭头连接符 17"/>
          <p:cNvCxnSpPr>
            <a:stCxn id="20" idx="2"/>
          </p:cNvCxnSpPr>
          <p:nvPr/>
        </p:nvCxnSpPr>
        <p:spPr>
          <a:xfrm flipH="1">
            <a:off x="7195702" y="648640"/>
            <a:ext cx="124964" cy="1263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634175" y="279308"/>
            <a:ext cx="1372982"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燃</a:t>
            </a:r>
            <a:r>
              <a:rPr lang="zh-CN" altLang="en-US" dirty="0" smtClean="0">
                <a:latin typeface="方正超粗黑_GBK" panose="03000509000000000000" pitchFamily="65" charset="-122"/>
                <a:ea typeface="方正超粗黑_GBK" panose="03000509000000000000" pitchFamily="65" charset="-122"/>
              </a:rPr>
              <a:t>烧室机匣</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22" name="直接箭头连接符 21"/>
          <p:cNvCxnSpPr>
            <a:stCxn id="24" idx="0"/>
          </p:cNvCxnSpPr>
          <p:nvPr/>
        </p:nvCxnSpPr>
        <p:spPr>
          <a:xfrm flipV="1">
            <a:off x="7195702" y="1802922"/>
            <a:ext cx="2388245" cy="3147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509211" y="4950850"/>
            <a:ext cx="1372982"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HPT</a:t>
            </a:r>
            <a:r>
              <a:rPr lang="zh-CN" altLang="en-US" dirty="0" smtClean="0">
                <a:latin typeface="方正超粗黑_GBK" panose="03000509000000000000" pitchFamily="65" charset="-122"/>
                <a:ea typeface="方正超粗黑_GBK" panose="03000509000000000000" pitchFamily="65" charset="-122"/>
              </a:rPr>
              <a:t>出口导向叶片</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28" name="直接箭头连接符 27"/>
          <p:cNvCxnSpPr/>
          <p:nvPr/>
        </p:nvCxnSpPr>
        <p:spPr>
          <a:xfrm flipV="1">
            <a:off x="9463963" y="1805635"/>
            <a:ext cx="570668" cy="3028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8908194" y="4868401"/>
            <a:ext cx="1128790"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HPT</a:t>
            </a:r>
          </a:p>
          <a:p>
            <a:pPr algn="ctr"/>
            <a:r>
              <a:rPr lang="zh-CN" altLang="en-US" dirty="0" smtClean="0">
                <a:latin typeface="方正超粗黑_GBK" panose="03000509000000000000" pitchFamily="65" charset="-122"/>
                <a:ea typeface="方正超粗黑_GBK" panose="03000509000000000000" pitchFamily="65" charset="-122"/>
              </a:rPr>
              <a:t>转</a:t>
            </a:r>
            <a:r>
              <a:rPr lang="zh-CN" altLang="en-US" dirty="0">
                <a:latin typeface="方正超粗黑_GBK" panose="03000509000000000000" pitchFamily="65" charset="-122"/>
                <a:ea typeface="方正超粗黑_GBK" panose="03000509000000000000" pitchFamily="65" charset="-122"/>
              </a:rPr>
              <a:t>子</a:t>
            </a:r>
            <a:r>
              <a:rPr lang="zh-CN" altLang="en-US" dirty="0" smtClean="0">
                <a:latin typeface="方正超粗黑_GBK" panose="03000509000000000000" pitchFamily="65" charset="-122"/>
                <a:ea typeface="方正超粗黑_GBK" panose="03000509000000000000" pitchFamily="65" charset="-122"/>
              </a:rPr>
              <a:t>叶片</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31" name="直接箭头连接符 30"/>
          <p:cNvCxnSpPr>
            <a:stCxn id="33" idx="0"/>
          </p:cNvCxnSpPr>
          <p:nvPr/>
        </p:nvCxnSpPr>
        <p:spPr>
          <a:xfrm flipH="1" flipV="1">
            <a:off x="10741212" y="1746111"/>
            <a:ext cx="566535" cy="923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0743352" y="2669727"/>
            <a:ext cx="1128790" cy="923330"/>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级</a:t>
            </a:r>
            <a:r>
              <a:rPr lang="en-US" altLang="zh-CN" dirty="0" smtClean="0">
                <a:latin typeface="方正超粗黑_GBK" panose="03000509000000000000" pitchFamily="65" charset="-122"/>
                <a:ea typeface="方正超粗黑_GBK" panose="03000509000000000000" pitchFamily="65" charset="-122"/>
              </a:rPr>
              <a:t>LPT</a:t>
            </a:r>
            <a:r>
              <a:rPr lang="zh-CN" altLang="en-US" dirty="0" smtClean="0">
                <a:latin typeface="方正超粗黑_GBK" panose="03000509000000000000" pitchFamily="65" charset="-122"/>
                <a:ea typeface="方正超粗黑_GBK" panose="03000509000000000000" pitchFamily="65" charset="-122"/>
              </a:rPr>
              <a:t>进口导向叶片</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35" name="直接箭头连接符 34"/>
          <p:cNvCxnSpPr>
            <a:stCxn id="52" idx="3"/>
          </p:cNvCxnSpPr>
          <p:nvPr/>
        </p:nvCxnSpPr>
        <p:spPr>
          <a:xfrm>
            <a:off x="1460115" y="2301987"/>
            <a:ext cx="900997" cy="249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40" idx="2"/>
          </p:cNvCxnSpPr>
          <p:nvPr/>
        </p:nvCxnSpPr>
        <p:spPr>
          <a:xfrm>
            <a:off x="1019954" y="850911"/>
            <a:ext cx="819692" cy="1362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333463" y="204580"/>
            <a:ext cx="1372982"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HPC</a:t>
            </a:r>
            <a:r>
              <a:rPr lang="zh-CN" altLang="en-US" dirty="0" smtClean="0">
                <a:latin typeface="方正超粗黑_GBK" panose="03000509000000000000" pitchFamily="65" charset="-122"/>
                <a:ea typeface="方正超粗黑_GBK" panose="03000509000000000000" pitchFamily="65" charset="-122"/>
              </a:rPr>
              <a:t>进口导向叶片</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43" name="直接箭头连接符 42"/>
          <p:cNvCxnSpPr/>
          <p:nvPr/>
        </p:nvCxnSpPr>
        <p:spPr>
          <a:xfrm>
            <a:off x="2707349" y="1164566"/>
            <a:ext cx="102886" cy="1217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2722008" y="1164566"/>
            <a:ext cx="719302" cy="1356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2736792" y="1164566"/>
            <a:ext cx="1279061" cy="13665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435439" y="841574"/>
            <a:ext cx="76168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VSV</a:t>
            </a:r>
          </a:p>
        </p:txBody>
      </p:sp>
      <p:sp>
        <p:nvSpPr>
          <p:cNvPr id="52" name="文本框 51"/>
          <p:cNvSpPr txBox="1"/>
          <p:nvPr/>
        </p:nvSpPr>
        <p:spPr>
          <a:xfrm>
            <a:off x="87133" y="1978821"/>
            <a:ext cx="1372982"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级</a:t>
            </a:r>
            <a:r>
              <a:rPr lang="en-US" altLang="zh-CN" dirty="0" smtClean="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转</a:t>
            </a:r>
            <a:r>
              <a:rPr lang="zh-CN" altLang="en-US" dirty="0" smtClean="0">
                <a:latin typeface="方正超粗黑_GBK" panose="03000509000000000000" pitchFamily="65" charset="-122"/>
                <a:ea typeface="方正超粗黑_GBK" panose="03000509000000000000" pitchFamily="65" charset="-122"/>
              </a:rPr>
              <a:t>子叶片</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54" name="直接箭头连接符 53"/>
          <p:cNvCxnSpPr>
            <a:stCxn id="56" idx="3"/>
          </p:cNvCxnSpPr>
          <p:nvPr/>
        </p:nvCxnSpPr>
        <p:spPr>
          <a:xfrm>
            <a:off x="1019954" y="3385282"/>
            <a:ext cx="2137893" cy="536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42100" y="3062116"/>
            <a:ext cx="777854"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HPC</a:t>
            </a:r>
          </a:p>
          <a:p>
            <a:pPr algn="ctr"/>
            <a:r>
              <a:rPr lang="zh-CN" altLang="en-US" dirty="0" smtClean="0">
                <a:latin typeface="方正超粗黑_GBK" panose="03000509000000000000" pitchFamily="65" charset="-122"/>
                <a:ea typeface="方正超粗黑_GBK" panose="03000509000000000000" pitchFamily="65" charset="-122"/>
              </a:rPr>
              <a:t>前轴</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58" name="直接箭头连接符 57"/>
          <p:cNvCxnSpPr/>
          <p:nvPr/>
        </p:nvCxnSpPr>
        <p:spPr>
          <a:xfrm flipV="1">
            <a:off x="8216937" y="3288570"/>
            <a:ext cx="585743" cy="2577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575774" y="5771612"/>
            <a:ext cx="1282326"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HPT</a:t>
            </a:r>
            <a:r>
              <a:rPr lang="zh-CN" altLang="en-US" dirty="0" smtClean="0">
                <a:latin typeface="方正超粗黑_GBK" panose="03000509000000000000" pitchFamily="65" charset="-122"/>
                <a:ea typeface="方正超粗黑_GBK" panose="03000509000000000000" pitchFamily="65" charset="-122"/>
              </a:rPr>
              <a:t>前轴</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63" name="直接箭头连接符 62"/>
          <p:cNvCxnSpPr/>
          <p:nvPr/>
        </p:nvCxnSpPr>
        <p:spPr>
          <a:xfrm flipH="1">
            <a:off x="8720985" y="527745"/>
            <a:ext cx="598658" cy="1072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8606241" y="282571"/>
            <a:ext cx="1372982"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环形火焰筒</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67" name="直接箭头连接符 66"/>
          <p:cNvCxnSpPr/>
          <p:nvPr/>
        </p:nvCxnSpPr>
        <p:spPr>
          <a:xfrm flipH="1" flipV="1">
            <a:off x="10842481" y="3910281"/>
            <a:ext cx="438153" cy="923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0569882" y="4790956"/>
            <a:ext cx="1282326"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后</a:t>
            </a:r>
            <a:r>
              <a:rPr lang="zh-CN" altLang="en-US" dirty="0" smtClean="0">
                <a:latin typeface="方正超粗黑_GBK" panose="03000509000000000000" pitchFamily="65" charset="-122"/>
                <a:ea typeface="方正超粗黑_GBK" panose="03000509000000000000" pitchFamily="65" charset="-122"/>
              </a:rPr>
              <a:t>轴</a:t>
            </a:r>
            <a:endParaRPr lang="en-US" altLang="zh-CN"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3361810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4197113" y="5771611"/>
            <a:ext cx="3790947"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669678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0063"/>
          <a:stretch/>
        </p:blipFill>
        <p:spPr>
          <a:xfrm>
            <a:off x="1246888" y="422705"/>
            <a:ext cx="9698224" cy="6167887"/>
          </a:xfrm>
          <a:prstGeom prst="rect">
            <a:avLst/>
          </a:prstGeom>
        </p:spPr>
      </p:pic>
      <p:sp>
        <p:nvSpPr>
          <p:cNvPr id="3" name="文本框 2"/>
          <p:cNvSpPr txBox="1"/>
          <p:nvPr/>
        </p:nvSpPr>
        <p:spPr>
          <a:xfrm>
            <a:off x="3501787" y="5616343"/>
            <a:ext cx="5188427"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高压压气机转子</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59662" y="201779"/>
            <a:ext cx="4804044"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高压压气机（</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）转子共有</a:t>
            </a:r>
            <a:r>
              <a:rPr lang="en-US" altLang="zh-CN" dirty="0">
                <a:solidFill>
                  <a:srgbClr val="FF0000"/>
                </a:solidFill>
                <a:latin typeface="方正超粗黑_GBK" panose="03000509000000000000" pitchFamily="65" charset="-122"/>
                <a:ea typeface="方正超粗黑_GBK" panose="03000509000000000000" pitchFamily="65" charset="-122"/>
              </a:rPr>
              <a:t>9</a:t>
            </a:r>
            <a:r>
              <a:rPr lang="zh-CN" altLang="en-US" dirty="0">
                <a:solidFill>
                  <a:srgbClr val="FF0000"/>
                </a:solidFill>
                <a:latin typeface="方正超粗黑_GBK" panose="03000509000000000000" pitchFamily="65" charset="-122"/>
                <a:ea typeface="方正超粗黑_GBK" panose="03000509000000000000" pitchFamily="65" charset="-122"/>
              </a:rPr>
              <a:t>级</a:t>
            </a:r>
            <a:r>
              <a:rPr lang="zh-CN" altLang="en-US" dirty="0">
                <a:latin typeface="方正超粗黑_GBK" panose="03000509000000000000" pitchFamily="65" charset="-122"/>
                <a:ea typeface="方正超粗黑_GBK" panose="03000509000000000000" pitchFamily="65" charset="-122"/>
              </a:rPr>
              <a:t>转子叶片，采用</a:t>
            </a:r>
            <a:r>
              <a:rPr lang="zh-CN" altLang="en-US" dirty="0">
                <a:solidFill>
                  <a:srgbClr val="FF0000"/>
                </a:solidFill>
                <a:latin typeface="方正超粗黑_GBK" panose="03000509000000000000" pitchFamily="65" charset="-122"/>
                <a:ea typeface="方正超粗黑_GBK" panose="03000509000000000000" pitchFamily="65" charset="-122"/>
              </a:rPr>
              <a:t>鼓盘式</a:t>
            </a:r>
            <a:r>
              <a:rPr lang="zh-CN" altLang="en-US" dirty="0">
                <a:latin typeface="方正超粗黑_GBK" panose="03000509000000000000" pitchFamily="65" charset="-122"/>
                <a:ea typeface="方正超粗黑_GBK" panose="03000509000000000000" pitchFamily="65" charset="-122"/>
              </a:rPr>
              <a:t>结构。主要包括下列组成部件：</a:t>
            </a:r>
            <a:r>
              <a:rPr lang="zh-CN" altLang="en-US" dirty="0">
                <a:solidFill>
                  <a:srgbClr val="FF0000"/>
                </a:solidFill>
                <a:latin typeface="方正超粗黑_GBK" panose="03000509000000000000" pitchFamily="65" charset="-122"/>
                <a:ea typeface="方正超粗黑_GBK" panose="03000509000000000000" pitchFamily="65" charset="-122"/>
              </a:rPr>
              <a:t>前轴</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第</a:t>
            </a:r>
            <a:r>
              <a:rPr lang="en-US" altLang="zh-CN" dirty="0">
                <a:solidFill>
                  <a:srgbClr val="FF0000"/>
                </a:solidFill>
                <a:latin typeface="方正超粗黑_GBK" panose="03000509000000000000" pitchFamily="65" charset="-122"/>
                <a:ea typeface="方正超粗黑_GBK" panose="03000509000000000000" pitchFamily="65" charset="-122"/>
              </a:rPr>
              <a:t>1</a:t>
            </a:r>
            <a:r>
              <a:rPr lang="zh-CN" altLang="en-US" dirty="0">
                <a:solidFill>
                  <a:srgbClr val="FF0000"/>
                </a:solidFill>
                <a:latin typeface="方正超粗黑_GBK" panose="03000509000000000000" pitchFamily="65" charset="-122"/>
                <a:ea typeface="方正超粗黑_GBK" panose="03000509000000000000" pitchFamily="65" charset="-122"/>
              </a:rPr>
              <a:t>和第</a:t>
            </a:r>
            <a:r>
              <a:rPr lang="en-US" altLang="zh-CN" dirty="0">
                <a:solidFill>
                  <a:srgbClr val="FF0000"/>
                </a:solidFill>
                <a:latin typeface="方正超粗黑_GBK" panose="03000509000000000000" pitchFamily="65" charset="-122"/>
                <a:ea typeface="方正超粗黑_GBK" panose="03000509000000000000" pitchFamily="65" charset="-122"/>
              </a:rPr>
              <a:t>2</a:t>
            </a:r>
            <a:r>
              <a:rPr lang="zh-CN" altLang="en-US" dirty="0">
                <a:solidFill>
                  <a:srgbClr val="FF0000"/>
                </a:solidFill>
                <a:latin typeface="方正超粗黑_GBK" panose="03000509000000000000" pitchFamily="65" charset="-122"/>
                <a:ea typeface="方正超粗黑_GBK" panose="03000509000000000000" pitchFamily="65" charset="-122"/>
              </a:rPr>
              <a:t>级转子</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第</a:t>
            </a:r>
            <a:r>
              <a:rPr lang="en-US" altLang="zh-CN" dirty="0">
                <a:solidFill>
                  <a:srgbClr val="FF0000"/>
                </a:solidFill>
                <a:latin typeface="方正超粗黑_GBK" panose="03000509000000000000" pitchFamily="65" charset="-122"/>
                <a:ea typeface="方正超粗黑_GBK" panose="03000509000000000000" pitchFamily="65" charset="-122"/>
              </a:rPr>
              <a:t>3</a:t>
            </a:r>
            <a:r>
              <a:rPr lang="zh-CN" altLang="en-US" dirty="0">
                <a:solidFill>
                  <a:srgbClr val="FF0000"/>
                </a:solidFill>
                <a:latin typeface="方正超粗黑_GBK" panose="03000509000000000000" pitchFamily="65" charset="-122"/>
                <a:ea typeface="方正超粗黑_GBK" panose="03000509000000000000" pitchFamily="65" charset="-122"/>
              </a:rPr>
              <a:t>级转子</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FF0000"/>
                </a:solidFill>
                <a:latin typeface="方正超粗黑_GBK" panose="03000509000000000000" pitchFamily="65" charset="-122"/>
                <a:ea typeface="方正超粗黑_GBK" panose="03000509000000000000" pitchFamily="65" charset="-122"/>
              </a:rPr>
              <a:t>第</a:t>
            </a:r>
            <a:r>
              <a:rPr lang="en-US" altLang="zh-CN" dirty="0">
                <a:solidFill>
                  <a:srgbClr val="FF0000"/>
                </a:solidFill>
                <a:latin typeface="方正超粗黑_GBK" panose="03000509000000000000" pitchFamily="65" charset="-122"/>
                <a:ea typeface="方正超粗黑_GBK" panose="03000509000000000000" pitchFamily="65" charset="-122"/>
              </a:rPr>
              <a:t>4</a:t>
            </a:r>
            <a:r>
              <a:rPr lang="zh-CN" altLang="en-US" dirty="0">
                <a:solidFill>
                  <a:srgbClr val="FF0000"/>
                </a:solidFill>
                <a:latin typeface="方正超粗黑_GBK" panose="03000509000000000000" pitchFamily="65" charset="-122"/>
                <a:ea typeface="方正超粗黑_GBK" panose="03000509000000000000" pitchFamily="65" charset="-122"/>
              </a:rPr>
              <a:t>级到第</a:t>
            </a:r>
            <a:r>
              <a:rPr lang="en-US" altLang="zh-CN" dirty="0">
                <a:solidFill>
                  <a:srgbClr val="FF0000"/>
                </a:solidFill>
                <a:latin typeface="方正超粗黑_GBK" panose="03000509000000000000" pitchFamily="65" charset="-122"/>
                <a:ea typeface="方正超粗黑_GBK" panose="03000509000000000000" pitchFamily="65" charset="-122"/>
              </a:rPr>
              <a:t>9</a:t>
            </a:r>
            <a:r>
              <a:rPr lang="zh-CN" altLang="en-US" dirty="0">
                <a:solidFill>
                  <a:srgbClr val="FF0000"/>
                </a:solidFill>
                <a:latin typeface="方正超粗黑_GBK" panose="03000509000000000000" pitchFamily="65" charset="-122"/>
                <a:ea typeface="方正超粗黑_GBK" panose="03000509000000000000" pitchFamily="65" charset="-122"/>
              </a:rPr>
              <a:t>级转子</a:t>
            </a:r>
            <a:r>
              <a:rPr lang="zh-CN" altLang="en-US" dirty="0">
                <a:latin typeface="方正超粗黑_GBK" panose="03000509000000000000" pitchFamily="65" charset="-122"/>
                <a:ea typeface="方正超粗黑_GBK" panose="03000509000000000000" pitchFamily="65" charset="-122"/>
              </a:rPr>
              <a:t>、高压压气机（</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）后部旋转气体封严件。前轴、第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级鼓筒、第</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级盘和第</a:t>
            </a:r>
            <a:r>
              <a:rPr lang="en-US" altLang="zh-CN" dirty="0">
                <a:latin typeface="方正超粗黑_GBK" panose="03000509000000000000" pitchFamily="65" charset="-122"/>
                <a:ea typeface="方正超粗黑_GBK" panose="03000509000000000000" pitchFamily="65" charset="-122"/>
              </a:rPr>
              <a:t>49</a:t>
            </a:r>
            <a:r>
              <a:rPr lang="zh-CN" altLang="en-US" dirty="0">
                <a:latin typeface="方正超粗黑_GBK" panose="03000509000000000000" pitchFamily="65" charset="-122"/>
                <a:ea typeface="方正超粗黑_GBK" panose="03000509000000000000" pitchFamily="65" charset="-122"/>
              </a:rPr>
              <a:t>级鼓筒之间通过螺栓连接。</a:t>
            </a:r>
            <a:endParaRPr lang="en-US" altLang="zh-CN"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3642099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3501787" y="5823377"/>
            <a:ext cx="5188427"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高压压气机转子</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993891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3501787" y="5616337"/>
            <a:ext cx="5188427"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高压压气机转子</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2232765" y="3342799"/>
            <a:ext cx="777854"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HPC</a:t>
            </a:r>
          </a:p>
          <a:p>
            <a:pPr algn="ctr"/>
            <a:r>
              <a:rPr lang="zh-CN" altLang="en-US" dirty="0" smtClean="0">
                <a:latin typeface="方正超粗黑_GBK" panose="03000509000000000000" pitchFamily="65" charset="-122"/>
                <a:ea typeface="方正超粗黑_GBK" panose="03000509000000000000" pitchFamily="65" charset="-122"/>
              </a:rPr>
              <a:t>前轴</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6" name="直接箭头连接符 5"/>
          <p:cNvCxnSpPr/>
          <p:nvPr/>
        </p:nvCxnSpPr>
        <p:spPr>
          <a:xfrm>
            <a:off x="2587925" y="3989130"/>
            <a:ext cx="422694" cy="444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右箭头 6"/>
          <p:cNvSpPr/>
          <p:nvPr/>
        </p:nvSpPr>
        <p:spPr>
          <a:xfrm rot="1471264">
            <a:off x="4800443" y="4075258"/>
            <a:ext cx="601693" cy="3105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H="1" flipV="1">
            <a:off x="5100484" y="4348864"/>
            <a:ext cx="211347" cy="42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4922903" y="4773692"/>
            <a:ext cx="882673"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通气孔</a:t>
            </a:r>
            <a:endParaRPr lang="en-US" altLang="zh-CN" dirty="0" smtClean="0">
              <a:latin typeface="方正超粗黑_GBK" panose="03000509000000000000" pitchFamily="65" charset="-122"/>
              <a:ea typeface="方正超粗黑_GBK" panose="03000509000000000000" pitchFamily="65" charset="-122"/>
            </a:endParaRPr>
          </a:p>
        </p:txBody>
      </p:sp>
      <p:sp>
        <p:nvSpPr>
          <p:cNvPr id="11" name="文本框 10"/>
          <p:cNvSpPr txBox="1"/>
          <p:nvPr/>
        </p:nvSpPr>
        <p:spPr>
          <a:xfrm>
            <a:off x="239950" y="159652"/>
            <a:ext cx="2882700" cy="1754326"/>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前</a:t>
            </a:r>
            <a:r>
              <a:rPr lang="zh-CN" altLang="en-US" dirty="0">
                <a:latin typeface="方正超粗黑_GBK" panose="03000509000000000000" pitchFamily="65" charset="-122"/>
                <a:ea typeface="方正超粗黑_GBK" panose="03000509000000000000" pitchFamily="65" charset="-122"/>
              </a:rPr>
              <a:t>轴是</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转子的前支撑点。前轴采用</a:t>
            </a:r>
            <a:r>
              <a:rPr lang="zh-CN" altLang="en-US" dirty="0">
                <a:solidFill>
                  <a:srgbClr val="C00000"/>
                </a:solidFill>
                <a:latin typeface="方正超粗黑_GBK" panose="03000509000000000000" pitchFamily="65" charset="-122"/>
                <a:ea typeface="方正超粗黑_GBK" panose="03000509000000000000" pitchFamily="65" charset="-122"/>
              </a:rPr>
              <a:t>花键</a:t>
            </a:r>
            <a:r>
              <a:rPr lang="zh-CN" altLang="en-US" dirty="0">
                <a:latin typeface="方正超粗黑_GBK" panose="03000509000000000000" pitchFamily="65" charset="-122"/>
                <a:ea typeface="方正超粗黑_GBK" panose="03000509000000000000" pitchFamily="65" charset="-122"/>
              </a:rPr>
              <a:t>连接到进口齿轮箱（</a:t>
            </a:r>
            <a:r>
              <a:rPr lang="en-US" altLang="zh-CN" dirty="0">
                <a:latin typeface="方正超粗黑_GBK" panose="03000509000000000000" pitchFamily="65" charset="-122"/>
                <a:ea typeface="方正超粗黑_GBK" panose="03000509000000000000" pitchFamily="65" charset="-122"/>
              </a:rPr>
              <a:t>IGB</a:t>
            </a:r>
            <a:r>
              <a:rPr lang="zh-CN" altLang="en-US" dirty="0">
                <a:latin typeface="方正超粗黑_GBK" panose="03000509000000000000" pitchFamily="65" charset="-122"/>
                <a:ea typeface="方正超粗黑_GBK" panose="03000509000000000000" pitchFamily="65" charset="-122"/>
              </a:rPr>
              <a:t>）水平斜齿轮（通过一个连接螺帽），</a:t>
            </a:r>
            <a:r>
              <a:rPr lang="en-US" altLang="zh-CN" dirty="0">
                <a:latin typeface="方正超粗黑_GBK" panose="03000509000000000000" pitchFamily="65" charset="-122"/>
                <a:ea typeface="方正超粗黑_GBK" panose="03000509000000000000" pitchFamily="65" charset="-122"/>
              </a:rPr>
              <a:t>IGB</a:t>
            </a:r>
            <a:r>
              <a:rPr lang="zh-CN" altLang="en-US" dirty="0">
                <a:latin typeface="方正超粗黑_GBK" panose="03000509000000000000" pitchFamily="65" charset="-122"/>
                <a:ea typeface="方正超粗黑_GBK" panose="03000509000000000000" pitchFamily="65" charset="-122"/>
              </a:rPr>
              <a:t>内部包含核心发动机的推力轴承</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12" name="文本框 11"/>
          <p:cNvSpPr txBox="1"/>
          <p:nvPr/>
        </p:nvSpPr>
        <p:spPr>
          <a:xfrm>
            <a:off x="360303" y="4823400"/>
            <a:ext cx="2641994" cy="1200329"/>
          </a:xfrm>
          <a:prstGeom prst="rect">
            <a:avLst/>
          </a:prstGeom>
          <a:solidFill>
            <a:schemeClr val="bg2"/>
          </a:solidFill>
        </p:spPr>
        <p:txBody>
          <a:bodyPr wrap="square" rtlCol="0">
            <a:spAutoFit/>
          </a:bodyPr>
          <a:lstStyle/>
          <a:p>
            <a:r>
              <a:rPr lang="zh-CN" altLang="en-US" dirty="0" smtClean="0">
                <a:solidFill>
                  <a:srgbClr val="002060"/>
                </a:solidFill>
                <a:latin typeface="方正超粗黑_GBK" panose="03000509000000000000" pitchFamily="65" charset="-122"/>
                <a:ea typeface="方正超粗黑_GBK" panose="03000509000000000000" pitchFamily="65" charset="-122"/>
              </a:rPr>
              <a:t>前</a:t>
            </a:r>
            <a:r>
              <a:rPr lang="zh-CN" altLang="en-US" dirty="0">
                <a:solidFill>
                  <a:srgbClr val="002060"/>
                </a:solidFill>
                <a:latin typeface="方正超粗黑_GBK" panose="03000509000000000000" pitchFamily="65" charset="-122"/>
                <a:ea typeface="方正超粗黑_GBK" panose="03000509000000000000" pitchFamily="65" charset="-122"/>
              </a:rPr>
              <a:t>轴由</a:t>
            </a:r>
            <a:r>
              <a:rPr lang="zh-CN" altLang="en-US" dirty="0">
                <a:solidFill>
                  <a:srgbClr val="C00000"/>
                </a:solidFill>
                <a:latin typeface="方正超粗黑_GBK" panose="03000509000000000000" pitchFamily="65" charset="-122"/>
                <a:ea typeface="方正超粗黑_GBK" panose="03000509000000000000" pitchFamily="65" charset="-122"/>
              </a:rPr>
              <a:t>钛合金</a:t>
            </a:r>
            <a:r>
              <a:rPr lang="zh-CN" altLang="en-US" dirty="0">
                <a:solidFill>
                  <a:srgbClr val="002060"/>
                </a:solidFill>
                <a:latin typeface="方正超粗黑_GBK" panose="03000509000000000000" pitchFamily="65" charset="-122"/>
                <a:ea typeface="方正超粗黑_GBK" panose="03000509000000000000" pitchFamily="65" charset="-122"/>
              </a:rPr>
              <a:t>材料制成。 </a:t>
            </a:r>
            <a:r>
              <a:rPr lang="zh-CN" altLang="en-US" dirty="0" smtClean="0">
                <a:solidFill>
                  <a:srgbClr val="002060"/>
                </a:solidFill>
                <a:latin typeface="方正超粗黑_GBK" panose="03000509000000000000" pitchFamily="65" charset="-122"/>
                <a:ea typeface="方正超粗黑_GBK" panose="03000509000000000000" pitchFamily="65" charset="-122"/>
              </a:rPr>
              <a:t>前</a:t>
            </a:r>
            <a:r>
              <a:rPr lang="zh-CN" altLang="en-US" dirty="0">
                <a:solidFill>
                  <a:srgbClr val="002060"/>
                </a:solidFill>
                <a:latin typeface="方正超粗黑_GBK" panose="03000509000000000000" pitchFamily="65" charset="-122"/>
                <a:ea typeface="方正超粗黑_GBK" panose="03000509000000000000" pitchFamily="65" charset="-122"/>
              </a:rPr>
              <a:t>轴的后部有通气孔，增压器的排气可以流过通气孔，提供内部冷却。</a:t>
            </a:r>
          </a:p>
        </p:txBody>
      </p:sp>
      <p:sp>
        <p:nvSpPr>
          <p:cNvPr id="13" name="文本框 12"/>
          <p:cNvSpPr txBox="1"/>
          <p:nvPr/>
        </p:nvSpPr>
        <p:spPr>
          <a:xfrm>
            <a:off x="4639004" y="192561"/>
            <a:ext cx="2572679" cy="923330"/>
          </a:xfrm>
          <a:prstGeom prst="rect">
            <a:avLst/>
          </a:prstGeom>
          <a:solidFill>
            <a:schemeClr val="bg2"/>
          </a:solidFill>
        </p:spPr>
        <p:txBody>
          <a:bodyPr wrap="square" rtlCol="0">
            <a:spAutoFit/>
          </a:bodyPr>
          <a:lstStyle/>
          <a:p>
            <a:r>
              <a:rPr lang="en-US" altLang="zh-CN" dirty="0" smtClean="0">
                <a:solidFill>
                  <a:srgbClr val="002060"/>
                </a:solidFill>
                <a:latin typeface="方正超粗黑_GBK" panose="03000509000000000000" pitchFamily="65" charset="-122"/>
                <a:ea typeface="方正超粗黑_GBK" panose="03000509000000000000" pitchFamily="65" charset="-122"/>
              </a:rPr>
              <a:t>HPC</a:t>
            </a:r>
            <a:r>
              <a:rPr lang="zh-CN" altLang="en-US" dirty="0" smtClean="0">
                <a:solidFill>
                  <a:srgbClr val="002060"/>
                </a:solidFill>
                <a:latin typeface="方正超粗黑_GBK" panose="03000509000000000000" pitchFamily="65" charset="-122"/>
                <a:ea typeface="方正超粗黑_GBK" panose="03000509000000000000" pitchFamily="65" charset="-122"/>
              </a:rPr>
              <a:t>第</a:t>
            </a:r>
            <a:r>
              <a:rPr lang="en-US" altLang="zh-CN" dirty="0" smtClean="0">
                <a:solidFill>
                  <a:srgbClr val="002060"/>
                </a:solidFill>
                <a:latin typeface="方正超粗黑_GBK" panose="03000509000000000000" pitchFamily="65" charset="-122"/>
                <a:ea typeface="方正超粗黑_GBK" panose="03000509000000000000" pitchFamily="65" charset="-122"/>
              </a:rPr>
              <a:t>1</a:t>
            </a:r>
            <a:r>
              <a:rPr lang="zh-CN" altLang="en-US" dirty="0" smtClean="0">
                <a:solidFill>
                  <a:srgbClr val="002060"/>
                </a:solidFill>
                <a:latin typeface="方正超粗黑_GBK" panose="03000509000000000000" pitchFamily="65" charset="-122"/>
                <a:ea typeface="方正超粗黑_GBK" panose="03000509000000000000" pitchFamily="65" charset="-122"/>
              </a:rPr>
              <a:t>，</a:t>
            </a:r>
            <a:r>
              <a:rPr lang="en-US" altLang="zh-CN" dirty="0" smtClean="0">
                <a:solidFill>
                  <a:srgbClr val="002060"/>
                </a:solidFill>
                <a:latin typeface="方正超粗黑_GBK" panose="03000509000000000000" pitchFamily="65" charset="-122"/>
                <a:ea typeface="方正超粗黑_GBK" panose="03000509000000000000" pitchFamily="65" charset="-122"/>
              </a:rPr>
              <a:t>2</a:t>
            </a:r>
            <a:r>
              <a:rPr lang="zh-CN" altLang="en-US" dirty="0" smtClean="0">
                <a:solidFill>
                  <a:srgbClr val="002060"/>
                </a:solidFill>
                <a:latin typeface="方正超粗黑_GBK" panose="03000509000000000000" pitchFamily="65" charset="-122"/>
                <a:ea typeface="方正超粗黑_GBK" panose="03000509000000000000" pitchFamily="65" charset="-122"/>
              </a:rPr>
              <a:t>，</a:t>
            </a:r>
            <a:r>
              <a:rPr lang="en-US" altLang="zh-CN" dirty="0" smtClean="0">
                <a:solidFill>
                  <a:srgbClr val="002060"/>
                </a:solidFill>
                <a:latin typeface="方正超粗黑_GBK" panose="03000509000000000000" pitchFamily="65" charset="-122"/>
                <a:ea typeface="方正超粗黑_GBK" panose="03000509000000000000" pitchFamily="65" charset="-122"/>
              </a:rPr>
              <a:t>3</a:t>
            </a:r>
            <a:r>
              <a:rPr lang="zh-CN" altLang="en-US" dirty="0" smtClean="0">
                <a:solidFill>
                  <a:srgbClr val="002060"/>
                </a:solidFill>
                <a:latin typeface="方正超粗黑_GBK" panose="03000509000000000000" pitchFamily="65" charset="-122"/>
                <a:ea typeface="方正超粗黑_GBK" panose="03000509000000000000" pitchFamily="65" charset="-122"/>
              </a:rPr>
              <a:t>级转子由</a:t>
            </a:r>
            <a:r>
              <a:rPr lang="zh-CN" altLang="en-US" dirty="0" smtClean="0">
                <a:solidFill>
                  <a:srgbClr val="C00000"/>
                </a:solidFill>
                <a:latin typeface="方正超粗黑_GBK" panose="03000509000000000000" pitchFamily="65" charset="-122"/>
                <a:ea typeface="方正超粗黑_GBK" panose="03000509000000000000" pitchFamily="65" charset="-122"/>
              </a:rPr>
              <a:t>钛合金</a:t>
            </a:r>
            <a:r>
              <a:rPr lang="zh-CN" altLang="en-US" dirty="0" smtClean="0">
                <a:solidFill>
                  <a:srgbClr val="002060"/>
                </a:solidFill>
                <a:latin typeface="方正超粗黑_GBK" panose="03000509000000000000" pitchFamily="65" charset="-122"/>
                <a:ea typeface="方正超粗黑_GBK" panose="03000509000000000000" pitchFamily="65" charset="-122"/>
              </a:rPr>
              <a:t>制成。第</a:t>
            </a:r>
            <a:r>
              <a:rPr lang="en-US" altLang="zh-CN" dirty="0" smtClean="0">
                <a:solidFill>
                  <a:srgbClr val="002060"/>
                </a:solidFill>
                <a:latin typeface="方正超粗黑_GBK" panose="03000509000000000000" pitchFamily="65" charset="-122"/>
                <a:ea typeface="方正超粗黑_GBK" panose="03000509000000000000" pitchFamily="65" charset="-122"/>
              </a:rPr>
              <a:t>4-9</a:t>
            </a:r>
            <a:r>
              <a:rPr lang="zh-CN" altLang="en-US" dirty="0" smtClean="0">
                <a:solidFill>
                  <a:srgbClr val="002060"/>
                </a:solidFill>
                <a:latin typeface="方正超粗黑_GBK" panose="03000509000000000000" pitchFamily="65" charset="-122"/>
                <a:ea typeface="方正超粗黑_GBK" panose="03000509000000000000" pitchFamily="65" charset="-122"/>
              </a:rPr>
              <a:t>级转子由镍合金制成。</a:t>
            </a:r>
            <a:endParaRPr lang="zh-CN" altLang="en-US" dirty="0">
              <a:solidFill>
                <a:srgbClr val="00206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172190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457199" y="2475782"/>
            <a:ext cx="3433313" cy="2677656"/>
          </a:xfrm>
          <a:prstGeom prst="rect">
            <a:avLst/>
          </a:prstGeom>
          <a:no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风</a:t>
            </a:r>
            <a:r>
              <a:rPr lang="zh-CN" altLang="en-US" sz="2400" dirty="0">
                <a:latin typeface="方正超粗黑_GBK" panose="03000509000000000000" pitchFamily="65" charset="-122"/>
                <a:ea typeface="方正超粗黑_GBK" panose="03000509000000000000" pitchFamily="65" charset="-122"/>
              </a:rPr>
              <a:t>扇</a:t>
            </a:r>
            <a:r>
              <a:rPr lang="zh-CN" altLang="en-US" sz="2400" dirty="0" smtClean="0">
                <a:latin typeface="方正超粗黑_GBK" panose="03000509000000000000" pitchFamily="65" charset="-122"/>
                <a:ea typeface="方正超粗黑_GBK" panose="03000509000000000000" pitchFamily="65" charset="-122"/>
              </a:rPr>
              <a:t>和增压器组</a:t>
            </a:r>
            <a:r>
              <a:rPr lang="zh-CN" altLang="en-US" sz="2400" dirty="0">
                <a:latin typeface="方正超粗黑_GBK" panose="03000509000000000000" pitchFamily="65" charset="-122"/>
                <a:ea typeface="方正超粗黑_GBK" panose="03000509000000000000" pitchFamily="65" charset="-122"/>
              </a:rPr>
              <a:t>件的主要作用是</a:t>
            </a:r>
            <a:r>
              <a:rPr lang="zh-CN" altLang="en-US" sz="2400" dirty="0" smtClean="0">
                <a:latin typeface="方正超粗黑_GBK" panose="03000509000000000000" pitchFamily="65" charset="-122"/>
                <a:ea typeface="方正超粗黑_GBK" panose="03000509000000000000" pitchFamily="65" charset="-122"/>
              </a:rPr>
              <a:t>：</a:t>
            </a:r>
            <a:endParaRPr lang="en-US" altLang="zh-CN" sz="2400" dirty="0" smtClean="0">
              <a:latin typeface="方正超粗黑_GBK" panose="03000509000000000000" pitchFamily="65" charset="-122"/>
              <a:ea typeface="方正超粗黑_GBK" panose="03000509000000000000" pitchFamily="65" charset="-122"/>
            </a:endParaRPr>
          </a:p>
          <a:p>
            <a:r>
              <a:rPr lang="zh-CN" altLang="en-US" sz="2400" dirty="0" smtClean="0">
                <a:latin typeface="方正超粗黑_GBK" panose="03000509000000000000" pitchFamily="65" charset="-122"/>
                <a:ea typeface="方正超粗黑_GBK" panose="03000509000000000000" pitchFamily="65" charset="-122"/>
              </a:rPr>
              <a:t>①</a:t>
            </a:r>
            <a:r>
              <a:rPr lang="zh-CN" altLang="en-US" sz="2400" dirty="0">
                <a:latin typeface="方正超粗黑_GBK" panose="03000509000000000000" pitchFamily="65" charset="-122"/>
                <a:ea typeface="方正超粗黑_GBK" panose="03000509000000000000" pitchFamily="65" charset="-122"/>
              </a:rPr>
              <a:t>为流进外涵道的气流加速，产生推力</a:t>
            </a:r>
            <a:r>
              <a:rPr lang="zh-CN" altLang="en-US" sz="2400" dirty="0" smtClean="0">
                <a:latin typeface="方正超粗黑_GBK" panose="03000509000000000000" pitchFamily="65" charset="-122"/>
                <a:ea typeface="方正超粗黑_GBK" panose="03000509000000000000" pitchFamily="65" charset="-122"/>
              </a:rPr>
              <a:t>；</a:t>
            </a:r>
            <a:endParaRPr lang="en-US" altLang="zh-CN" sz="2400" dirty="0" smtClean="0">
              <a:latin typeface="方正超粗黑_GBK" panose="03000509000000000000" pitchFamily="65" charset="-122"/>
              <a:ea typeface="方正超粗黑_GBK" panose="03000509000000000000" pitchFamily="65" charset="-122"/>
            </a:endParaRPr>
          </a:p>
          <a:p>
            <a:r>
              <a:rPr lang="zh-CN" altLang="en-US" sz="2400" dirty="0" smtClean="0">
                <a:latin typeface="方正超粗黑_GBK" panose="03000509000000000000" pitchFamily="65" charset="-122"/>
                <a:ea typeface="方正超粗黑_GBK" panose="03000509000000000000" pitchFamily="65" charset="-122"/>
              </a:rPr>
              <a:t>②</a:t>
            </a:r>
            <a:r>
              <a:rPr lang="zh-CN" altLang="en-US" sz="2400" dirty="0">
                <a:latin typeface="方正超粗黑_GBK" panose="03000509000000000000" pitchFamily="65" charset="-122"/>
                <a:ea typeface="方正超粗黑_GBK" panose="03000509000000000000" pitchFamily="65" charset="-122"/>
              </a:rPr>
              <a:t>增加空气压力，并将其引到高压压气机（</a:t>
            </a:r>
            <a:r>
              <a:rPr lang="en-US" altLang="zh-CN" sz="2400" dirty="0">
                <a:latin typeface="方正超粗黑_GBK" panose="03000509000000000000" pitchFamily="65" charset="-122"/>
                <a:ea typeface="方正超粗黑_GBK" panose="03000509000000000000" pitchFamily="65" charset="-122"/>
              </a:rPr>
              <a:t>HPC</a:t>
            </a:r>
            <a:r>
              <a:rPr lang="zh-CN" altLang="en-US" sz="2400" dirty="0">
                <a:latin typeface="方正超粗黑_GBK" panose="03000509000000000000" pitchFamily="65" charset="-122"/>
                <a:ea typeface="方正超粗黑_GBK" panose="03000509000000000000" pitchFamily="65" charset="-122"/>
              </a:rPr>
              <a:t>）。</a:t>
            </a:r>
          </a:p>
        </p:txBody>
      </p:sp>
      <p:sp>
        <p:nvSpPr>
          <p:cNvPr id="4" name="文本框 3"/>
          <p:cNvSpPr txBox="1"/>
          <p:nvPr/>
        </p:nvSpPr>
        <p:spPr>
          <a:xfrm>
            <a:off x="8781690" y="888522"/>
            <a:ext cx="2812213" cy="461665"/>
          </a:xfrm>
          <a:prstGeom prst="rect">
            <a:avLst/>
          </a:prstGeom>
          <a:no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产生约</a:t>
            </a:r>
            <a:r>
              <a:rPr lang="en-US" altLang="zh-CN" sz="2400" dirty="0" smtClean="0">
                <a:latin typeface="方正超粗黑_GBK" panose="03000509000000000000" pitchFamily="65" charset="-122"/>
                <a:ea typeface="方正超粗黑_GBK" panose="03000509000000000000" pitchFamily="65" charset="-122"/>
              </a:rPr>
              <a:t>80%</a:t>
            </a:r>
            <a:r>
              <a:rPr lang="zh-CN" altLang="en-US" sz="2400" dirty="0" smtClean="0">
                <a:latin typeface="方正超粗黑_GBK" panose="03000509000000000000" pitchFamily="65" charset="-122"/>
                <a:ea typeface="方正超粗黑_GBK" panose="03000509000000000000" pitchFamily="65" charset="-122"/>
              </a:rPr>
              <a:t>的推力</a:t>
            </a:r>
            <a:endParaRPr lang="zh-CN" altLang="en-US" sz="2400" dirty="0">
              <a:latin typeface="方正超粗黑_GBK" panose="03000509000000000000" pitchFamily="65" charset="-122"/>
              <a:ea typeface="方正超粗黑_GBK" panose="03000509000000000000" pitchFamily="65" charset="-122"/>
            </a:endParaRPr>
          </a:p>
        </p:txBody>
      </p:sp>
      <p:cxnSp>
        <p:nvCxnSpPr>
          <p:cNvPr id="6" name="直接箭头连接符 5"/>
          <p:cNvCxnSpPr>
            <a:stCxn id="4" idx="2"/>
          </p:cNvCxnSpPr>
          <p:nvPr/>
        </p:nvCxnSpPr>
        <p:spPr>
          <a:xfrm flipH="1">
            <a:off x="9152626" y="1350187"/>
            <a:ext cx="1035171" cy="112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9888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158" y="342541"/>
            <a:ext cx="10058400" cy="6230537"/>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095" y="342541"/>
            <a:ext cx="4706210" cy="3327350"/>
          </a:xfrm>
          <a:prstGeom prst="rect">
            <a:avLst/>
          </a:prstGeom>
          <a:ln w="28575">
            <a:solidFill>
              <a:schemeClr val="accent2"/>
            </a:solidFill>
          </a:ln>
        </p:spPr>
      </p:pic>
      <p:cxnSp>
        <p:nvCxnSpPr>
          <p:cNvPr id="4" name="直接箭头连接符 3"/>
          <p:cNvCxnSpPr>
            <a:stCxn id="7" idx="3"/>
          </p:cNvCxnSpPr>
          <p:nvPr/>
        </p:nvCxnSpPr>
        <p:spPr>
          <a:xfrm>
            <a:off x="1952158" y="4356340"/>
            <a:ext cx="2889849" cy="293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801700" y="4033174"/>
            <a:ext cx="1150458"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IGB</a:t>
            </a:r>
            <a:r>
              <a:rPr lang="zh-CN" altLang="en-US" dirty="0" smtClean="0">
                <a:latin typeface="方正超粗黑_GBK" panose="03000509000000000000" pitchFamily="65" charset="-122"/>
                <a:ea typeface="方正超粗黑_GBK" panose="03000509000000000000" pitchFamily="65" charset="-122"/>
              </a:rPr>
              <a:t>水平斜齿轮</a:t>
            </a:r>
            <a:endParaRPr lang="en-US" altLang="zh-CN" dirty="0" smtClean="0">
              <a:latin typeface="方正超粗黑_GBK" panose="03000509000000000000" pitchFamily="65" charset="-122"/>
              <a:ea typeface="方正超粗黑_GBK" panose="03000509000000000000" pitchFamily="65" charset="-122"/>
            </a:endParaRPr>
          </a:p>
        </p:txBody>
      </p:sp>
      <p:sp>
        <p:nvSpPr>
          <p:cNvPr id="8" name="文本框 7"/>
          <p:cNvSpPr txBox="1"/>
          <p:nvPr/>
        </p:nvSpPr>
        <p:spPr>
          <a:xfrm>
            <a:off x="1540107" y="5616337"/>
            <a:ext cx="9111786"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高压压气机转子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前轴</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a:off x="9109495" y="1551771"/>
            <a:ext cx="1331056" cy="1778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8729194" y="1174906"/>
            <a:ext cx="77785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前轴</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3" name="直接箭头连接符 12"/>
          <p:cNvCxnSpPr>
            <a:stCxn id="15" idx="2"/>
          </p:cNvCxnSpPr>
          <p:nvPr/>
        </p:nvCxnSpPr>
        <p:spPr>
          <a:xfrm>
            <a:off x="8746909" y="2848057"/>
            <a:ext cx="606713" cy="1935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8220422" y="2478725"/>
            <a:ext cx="105297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通气孔</a:t>
            </a:r>
            <a:endParaRPr lang="en-US" altLang="zh-CN" dirty="0" smtClean="0">
              <a:latin typeface="方正超粗黑_GBK" panose="03000509000000000000" pitchFamily="65" charset="-122"/>
              <a:ea typeface="方正超粗黑_GBK" panose="03000509000000000000" pitchFamily="65" charset="-122"/>
            </a:endParaRPr>
          </a:p>
        </p:txBody>
      </p:sp>
      <p:sp>
        <p:nvSpPr>
          <p:cNvPr id="18" name="文本框 17"/>
          <p:cNvSpPr txBox="1"/>
          <p:nvPr/>
        </p:nvSpPr>
        <p:spPr>
          <a:xfrm>
            <a:off x="544849" y="426780"/>
            <a:ext cx="1664161"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花键与</a:t>
            </a:r>
            <a:r>
              <a:rPr lang="en-US" altLang="zh-CN" dirty="0" smtClean="0">
                <a:latin typeface="方正超粗黑_GBK" panose="03000509000000000000" pitchFamily="65" charset="-122"/>
                <a:ea typeface="方正超粗黑_GBK" panose="03000509000000000000" pitchFamily="65" charset="-122"/>
              </a:rPr>
              <a:t>IGB</a:t>
            </a:r>
            <a:r>
              <a:rPr lang="zh-CN" altLang="en-US" dirty="0" smtClean="0">
                <a:latin typeface="方正超粗黑_GBK" panose="03000509000000000000" pitchFamily="65" charset="-122"/>
                <a:ea typeface="方正超粗黑_GBK" panose="03000509000000000000" pitchFamily="65" charset="-122"/>
              </a:rPr>
              <a:t>水平斜齿轮连接</a:t>
            </a:r>
            <a:endParaRPr lang="en-US" altLang="zh-CN"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656197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108" y="0"/>
            <a:ext cx="9697783" cy="6858000"/>
          </a:xfrm>
          <a:prstGeom prst="rect">
            <a:avLst/>
          </a:prstGeom>
        </p:spPr>
      </p:pic>
      <p:sp>
        <p:nvSpPr>
          <p:cNvPr id="3" name="文本框 2"/>
          <p:cNvSpPr txBox="1"/>
          <p:nvPr/>
        </p:nvSpPr>
        <p:spPr>
          <a:xfrm>
            <a:off x="674298" y="5616337"/>
            <a:ext cx="10843404"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高压压气机转子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第</a:t>
            </a:r>
            <a:r>
              <a:rPr lang="en-US" altLang="zh-CN" sz="5400" dirty="0" smtClean="0">
                <a:solidFill>
                  <a:srgbClr val="C00000"/>
                </a:solidFill>
                <a:latin typeface="方正超粗黑_GBK" panose="03000509000000000000" pitchFamily="65" charset="-122"/>
                <a:ea typeface="方正超粗黑_GBK" panose="03000509000000000000" pitchFamily="65" charset="-122"/>
              </a:rPr>
              <a:t>1</a:t>
            </a:r>
            <a:r>
              <a:rPr lang="zh-CN" altLang="en-US" sz="5400" dirty="0" smtClean="0">
                <a:solidFill>
                  <a:srgbClr val="C00000"/>
                </a:solidFill>
                <a:latin typeface="方正超粗黑_GBK" panose="03000509000000000000" pitchFamily="65" charset="-122"/>
                <a:ea typeface="方正超粗黑_GBK" panose="03000509000000000000" pitchFamily="65" charset="-122"/>
              </a:rPr>
              <a:t>，</a:t>
            </a:r>
            <a:r>
              <a:rPr lang="en-US" altLang="zh-CN" sz="5400" dirty="0" smtClean="0">
                <a:solidFill>
                  <a:srgbClr val="C00000"/>
                </a:solidFill>
                <a:latin typeface="方正超粗黑_GBK" panose="03000509000000000000" pitchFamily="65" charset="-122"/>
                <a:ea typeface="方正超粗黑_GBK" panose="03000509000000000000" pitchFamily="65" charset="-122"/>
              </a:rPr>
              <a:t>2</a:t>
            </a:r>
            <a:r>
              <a:rPr lang="zh-CN" altLang="en-US" sz="5400" dirty="0" smtClean="0">
                <a:solidFill>
                  <a:srgbClr val="C00000"/>
                </a:solidFill>
                <a:latin typeface="方正超粗黑_GBK" panose="03000509000000000000" pitchFamily="65" charset="-122"/>
                <a:ea typeface="方正超粗黑_GBK" panose="03000509000000000000" pitchFamily="65" charset="-122"/>
              </a:rPr>
              <a:t>级转子</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41540" y="1401566"/>
            <a:ext cx="3131389"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级鼓筒悬壁式安装于</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前轴的前表面。鼓筒采用</a:t>
            </a:r>
            <a:r>
              <a:rPr lang="zh-CN" altLang="en-US" dirty="0">
                <a:solidFill>
                  <a:srgbClr val="C00000"/>
                </a:solidFill>
                <a:latin typeface="方正超粗黑_GBK" panose="03000509000000000000" pitchFamily="65" charset="-122"/>
                <a:ea typeface="方正超粗黑_GBK" panose="03000509000000000000" pitchFamily="65" charset="-122"/>
              </a:rPr>
              <a:t>钛合金</a:t>
            </a:r>
            <a:r>
              <a:rPr lang="zh-CN" altLang="en-US" dirty="0">
                <a:latin typeface="方正超粗黑_GBK" panose="03000509000000000000" pitchFamily="65" charset="-122"/>
                <a:ea typeface="方正超粗黑_GBK" panose="03000509000000000000" pitchFamily="65" charset="-122"/>
              </a:rPr>
              <a:t>锻造，并采用惰性气体焊接而成。在鼓筒的外表面加工有封严蓖齿。</a:t>
            </a:r>
            <a:endParaRPr lang="en-US" altLang="zh-CN" dirty="0" smtClean="0">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9811109" y="201237"/>
            <a:ext cx="2139350" cy="1200329"/>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在</a:t>
            </a:r>
            <a:r>
              <a:rPr lang="zh-CN" altLang="en-US" dirty="0">
                <a:latin typeface="方正超粗黑_GBK" panose="03000509000000000000" pitchFamily="65" charset="-122"/>
                <a:ea typeface="方正超粗黑_GBK" panose="03000509000000000000" pitchFamily="65" charset="-122"/>
              </a:rPr>
              <a:t>鼓筒上有</a:t>
            </a:r>
            <a:r>
              <a:rPr lang="zh-CN" altLang="en-US" dirty="0">
                <a:solidFill>
                  <a:srgbClr val="C00000"/>
                </a:solidFill>
                <a:latin typeface="方正超粗黑_GBK" panose="03000509000000000000" pitchFamily="65" charset="-122"/>
                <a:ea typeface="方正超粗黑_GBK" panose="03000509000000000000" pitchFamily="65" charset="-122"/>
              </a:rPr>
              <a:t>轴向槽</a:t>
            </a:r>
            <a:r>
              <a:rPr lang="zh-CN" altLang="en-US" dirty="0">
                <a:latin typeface="方正超粗黑_GBK" panose="03000509000000000000" pitchFamily="65" charset="-122"/>
                <a:ea typeface="方正超粗黑_GBK" panose="03000509000000000000" pitchFamily="65" charset="-122"/>
              </a:rPr>
              <a:t>，用于安装转子叶片。第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级有</a:t>
            </a:r>
            <a:r>
              <a:rPr lang="en-US" altLang="zh-CN" dirty="0">
                <a:latin typeface="方正超粗黑_GBK" panose="03000509000000000000" pitchFamily="65" charset="-122"/>
                <a:ea typeface="方正超粗黑_GBK" panose="03000509000000000000" pitchFamily="65" charset="-122"/>
              </a:rPr>
              <a:t>38</a:t>
            </a:r>
            <a:r>
              <a:rPr lang="zh-CN" altLang="en-US" dirty="0">
                <a:latin typeface="方正超粗黑_GBK" panose="03000509000000000000" pitchFamily="65" charset="-122"/>
                <a:ea typeface="方正超粗黑_GBK" panose="03000509000000000000" pitchFamily="65" charset="-122"/>
              </a:rPr>
              <a:t>个叶片，第</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级有</a:t>
            </a:r>
            <a:r>
              <a:rPr lang="en-US" altLang="zh-CN" dirty="0">
                <a:latin typeface="方正超粗黑_GBK" panose="03000509000000000000" pitchFamily="65" charset="-122"/>
                <a:ea typeface="方正超粗黑_GBK" panose="03000509000000000000" pitchFamily="65" charset="-122"/>
              </a:rPr>
              <a:t>53</a:t>
            </a:r>
            <a:r>
              <a:rPr lang="zh-CN" altLang="en-US" dirty="0">
                <a:latin typeface="方正超粗黑_GBK" panose="03000509000000000000" pitchFamily="65" charset="-122"/>
                <a:ea typeface="方正超粗黑_GBK" panose="03000509000000000000" pitchFamily="65" charset="-122"/>
              </a:rPr>
              <a:t>个叶片。</a:t>
            </a:r>
            <a:endParaRPr lang="en-US" altLang="zh-CN"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064606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8679"/>
          <a:stretch/>
        </p:blipFill>
        <p:spPr>
          <a:xfrm>
            <a:off x="2494378" y="388198"/>
            <a:ext cx="9697622" cy="6262777"/>
          </a:xfrm>
          <a:prstGeom prst="rect">
            <a:avLst/>
          </a:prstGeom>
        </p:spPr>
      </p:pic>
      <p:sp>
        <p:nvSpPr>
          <p:cNvPr id="3" name="文本框 2"/>
          <p:cNvSpPr txBox="1"/>
          <p:nvPr/>
        </p:nvSpPr>
        <p:spPr>
          <a:xfrm>
            <a:off x="6767626" y="1996793"/>
            <a:ext cx="2566156"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级转子盘与</a:t>
            </a:r>
            <a:r>
              <a:rPr lang="zh-CN" altLang="en-US" dirty="0">
                <a:solidFill>
                  <a:srgbClr val="C00000"/>
                </a:solidFill>
                <a:latin typeface="方正超粗黑_GBK" panose="03000509000000000000" pitchFamily="65" charset="-122"/>
                <a:ea typeface="方正超粗黑_GBK" panose="03000509000000000000" pitchFamily="65" charset="-122"/>
              </a:rPr>
              <a:t>前轴</a:t>
            </a:r>
            <a:r>
              <a:rPr lang="zh-CN" altLang="en-US" dirty="0">
                <a:latin typeface="方正超粗黑_GBK" panose="03000509000000000000" pitchFamily="65" charset="-122"/>
                <a:ea typeface="方正超粗黑_GBK" panose="03000509000000000000" pitchFamily="65" charset="-122"/>
              </a:rPr>
              <a:t>接合，并且支撑第</a:t>
            </a:r>
            <a:r>
              <a:rPr lang="en-US" altLang="zh-CN" dirty="0">
                <a:latin typeface="方正超粗黑_GBK" panose="03000509000000000000" pitchFamily="65" charset="-122"/>
                <a:ea typeface="方正超粗黑_GBK" panose="03000509000000000000" pitchFamily="65" charset="-122"/>
              </a:rPr>
              <a:t>49</a:t>
            </a:r>
            <a:r>
              <a:rPr lang="zh-CN" altLang="en-US" dirty="0">
                <a:latin typeface="方正超粗黑_GBK" panose="03000509000000000000" pitchFamily="65" charset="-122"/>
                <a:ea typeface="方正超粗黑_GBK" panose="03000509000000000000" pitchFamily="65" charset="-122"/>
              </a:rPr>
              <a:t>级鼓筒。它由钛合金制成</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外</a:t>
            </a:r>
            <a:r>
              <a:rPr lang="zh-CN" altLang="en-US" dirty="0">
                <a:latin typeface="方正超粗黑_GBK" panose="03000509000000000000" pitchFamily="65" charset="-122"/>
                <a:ea typeface="方正超粗黑_GBK" panose="03000509000000000000" pitchFamily="65" charset="-122"/>
              </a:rPr>
              <a:t>缘有</a:t>
            </a:r>
            <a:r>
              <a:rPr lang="zh-CN" altLang="en-US" dirty="0">
                <a:solidFill>
                  <a:srgbClr val="C00000"/>
                </a:solidFill>
                <a:latin typeface="方正超粗黑_GBK" panose="03000509000000000000" pitchFamily="65" charset="-122"/>
                <a:ea typeface="方正超粗黑_GBK" panose="03000509000000000000" pitchFamily="65" charset="-122"/>
              </a:rPr>
              <a:t>轴向燕尾槽</a:t>
            </a:r>
            <a:r>
              <a:rPr lang="zh-CN" altLang="en-US" dirty="0">
                <a:latin typeface="方正超粗黑_GBK" panose="03000509000000000000" pitchFamily="65" charset="-122"/>
                <a:ea typeface="方正超粗黑_GBK" panose="03000509000000000000" pitchFamily="65" charset="-122"/>
              </a:rPr>
              <a:t>安装叶片。第</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级转子有</a:t>
            </a:r>
            <a:r>
              <a:rPr lang="en-US" altLang="zh-CN" dirty="0">
                <a:latin typeface="方正超粗黑_GBK" panose="03000509000000000000" pitchFamily="65" charset="-122"/>
                <a:ea typeface="方正超粗黑_GBK" panose="03000509000000000000" pitchFamily="65" charset="-122"/>
              </a:rPr>
              <a:t>60</a:t>
            </a:r>
            <a:r>
              <a:rPr lang="zh-CN" altLang="en-US" dirty="0">
                <a:latin typeface="方正超粗黑_GBK" panose="03000509000000000000" pitchFamily="65" charset="-122"/>
                <a:ea typeface="方正超粗黑_GBK" panose="03000509000000000000" pitchFamily="65" charset="-122"/>
              </a:rPr>
              <a:t>个叶片。</a:t>
            </a:r>
            <a:endParaRPr lang="en-US" altLang="zh-CN" dirty="0" smtClean="0">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674298" y="5547329"/>
            <a:ext cx="10843404"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高压压气机转子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第</a:t>
            </a:r>
            <a:r>
              <a:rPr lang="en-US" altLang="zh-CN" sz="5400" dirty="0" smtClean="0">
                <a:solidFill>
                  <a:srgbClr val="C00000"/>
                </a:solidFill>
                <a:latin typeface="方正超粗黑_GBK" panose="03000509000000000000" pitchFamily="65" charset="-122"/>
                <a:ea typeface="方正超粗黑_GBK" panose="03000509000000000000" pitchFamily="65" charset="-122"/>
              </a:rPr>
              <a:t>3</a:t>
            </a:r>
            <a:r>
              <a:rPr lang="zh-CN" altLang="en-US" sz="5400" dirty="0" smtClean="0">
                <a:solidFill>
                  <a:srgbClr val="C00000"/>
                </a:solidFill>
                <a:latin typeface="方正超粗黑_GBK" panose="03000509000000000000" pitchFamily="65" charset="-122"/>
                <a:ea typeface="方正超粗黑_GBK" panose="03000509000000000000" pitchFamily="65" charset="-122"/>
              </a:rPr>
              <a:t>级转子</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22162" r="67224" b="10030"/>
          <a:stretch/>
        </p:blipFill>
        <p:spPr>
          <a:xfrm>
            <a:off x="596660" y="989492"/>
            <a:ext cx="3179240" cy="3499338"/>
          </a:xfrm>
          <a:prstGeom prst="rect">
            <a:avLst/>
          </a:prstGeom>
        </p:spPr>
      </p:pic>
      <p:cxnSp>
        <p:nvCxnSpPr>
          <p:cNvPr id="7" name="直接箭头连接符 6"/>
          <p:cNvCxnSpPr>
            <a:stCxn id="8" idx="0"/>
          </p:cNvCxnSpPr>
          <p:nvPr/>
        </p:nvCxnSpPr>
        <p:spPr>
          <a:xfrm flipV="1">
            <a:off x="2974286" y="3510955"/>
            <a:ext cx="115813" cy="793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2439448" y="4304164"/>
            <a:ext cx="1069675"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3</a:t>
            </a:r>
            <a:r>
              <a:rPr lang="zh-CN" altLang="en-US" dirty="0" smtClean="0">
                <a:latin typeface="方正超粗黑_GBK" panose="03000509000000000000" pitchFamily="65" charset="-122"/>
                <a:ea typeface="方正超粗黑_GBK" panose="03000509000000000000" pitchFamily="65" charset="-122"/>
              </a:rPr>
              <a:t>级盘</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flipV="1">
            <a:off x="1251336" y="3223305"/>
            <a:ext cx="484416" cy="15863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flipV="1">
            <a:off x="1251335" y="3245613"/>
            <a:ext cx="1188113" cy="1564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596660" y="4819375"/>
            <a:ext cx="1483239"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级盘</a:t>
            </a:r>
            <a:endParaRPr lang="en-US" altLang="zh-CN" dirty="0" smtClean="0">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3633470" y="4624952"/>
            <a:ext cx="1069675"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级盘</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7" name="直接箭头连接符 16"/>
          <p:cNvCxnSpPr/>
          <p:nvPr/>
        </p:nvCxnSpPr>
        <p:spPr>
          <a:xfrm flipH="1" flipV="1">
            <a:off x="3635312" y="3367079"/>
            <a:ext cx="555067" cy="1254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a:off x="1493544" y="658947"/>
            <a:ext cx="1354553" cy="2384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20"/>
          <p:cNvSpPr txBox="1"/>
          <p:nvPr/>
        </p:nvSpPr>
        <p:spPr>
          <a:xfrm>
            <a:off x="1200697" y="334183"/>
            <a:ext cx="689644"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前轴</a:t>
            </a:r>
            <a:endParaRPr lang="en-US" altLang="zh-CN" dirty="0" smtClean="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32696944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111" y="279308"/>
            <a:ext cx="9699779" cy="5160696"/>
          </a:xfrm>
          <a:prstGeom prst="rect">
            <a:avLst/>
          </a:prstGeom>
        </p:spPr>
      </p:pic>
      <p:cxnSp>
        <p:nvCxnSpPr>
          <p:cNvPr id="6" name="直接箭头连接符 5"/>
          <p:cNvCxnSpPr>
            <a:stCxn id="8" idx="2"/>
          </p:cNvCxnSpPr>
          <p:nvPr/>
        </p:nvCxnSpPr>
        <p:spPr>
          <a:xfrm>
            <a:off x="4235570" y="925639"/>
            <a:ext cx="558191" cy="13603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677379" y="279308"/>
            <a:ext cx="1116382" cy="646331"/>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HPC</a:t>
            </a:r>
            <a:r>
              <a:rPr lang="zh-CN" altLang="en-US" dirty="0" smtClean="0">
                <a:latin typeface="方正超粗黑_GBK" panose="03000509000000000000" pitchFamily="65" charset="-122"/>
                <a:ea typeface="方正超粗黑_GBK" panose="03000509000000000000" pitchFamily="65" charset="-122"/>
              </a:rPr>
              <a:t>前静子机匣</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a:off x="5883215" y="412367"/>
            <a:ext cx="0" cy="2115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325024" y="279308"/>
            <a:ext cx="1116382" cy="646331"/>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HPC</a:t>
            </a:r>
            <a:r>
              <a:rPr lang="zh-CN" altLang="en-US" dirty="0" smtClean="0">
                <a:latin typeface="方正超粗黑_GBK" panose="03000509000000000000" pitchFamily="65" charset="-122"/>
                <a:ea typeface="方正超粗黑_GBK" panose="03000509000000000000" pitchFamily="65" charset="-122"/>
              </a:rPr>
              <a:t>后静子机匣</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6780362" y="1354347"/>
            <a:ext cx="129396" cy="7608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09202" y="1231123"/>
            <a:ext cx="67171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支架</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8" name="直接箭头连接符 17"/>
          <p:cNvCxnSpPr>
            <a:stCxn id="20" idx="2"/>
          </p:cNvCxnSpPr>
          <p:nvPr/>
        </p:nvCxnSpPr>
        <p:spPr>
          <a:xfrm flipH="1">
            <a:off x="7195702" y="648640"/>
            <a:ext cx="124964" cy="1263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634175" y="279308"/>
            <a:ext cx="1372982"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燃</a:t>
            </a:r>
            <a:r>
              <a:rPr lang="zh-CN" altLang="en-US" dirty="0" smtClean="0">
                <a:latin typeface="方正超粗黑_GBK" panose="03000509000000000000" pitchFamily="65" charset="-122"/>
                <a:ea typeface="方正超粗黑_GBK" panose="03000509000000000000" pitchFamily="65" charset="-122"/>
              </a:rPr>
              <a:t>烧室机匣</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35" name="直接箭头连接符 34"/>
          <p:cNvCxnSpPr>
            <a:stCxn id="52" idx="3"/>
          </p:cNvCxnSpPr>
          <p:nvPr/>
        </p:nvCxnSpPr>
        <p:spPr>
          <a:xfrm>
            <a:off x="1460115" y="2301987"/>
            <a:ext cx="900997" cy="249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87133" y="1978821"/>
            <a:ext cx="1372982"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级</a:t>
            </a:r>
            <a:r>
              <a:rPr lang="en-US" altLang="zh-CN" dirty="0" smtClean="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转</a:t>
            </a:r>
            <a:r>
              <a:rPr lang="zh-CN" altLang="en-US" dirty="0" smtClean="0">
                <a:latin typeface="方正超粗黑_GBK" panose="03000509000000000000" pitchFamily="65" charset="-122"/>
                <a:ea typeface="方正超粗黑_GBK" panose="03000509000000000000" pitchFamily="65" charset="-122"/>
              </a:rPr>
              <a:t>子叶片</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54" name="直接箭头连接符 53"/>
          <p:cNvCxnSpPr>
            <a:stCxn id="56" idx="3"/>
          </p:cNvCxnSpPr>
          <p:nvPr/>
        </p:nvCxnSpPr>
        <p:spPr>
          <a:xfrm>
            <a:off x="1019954" y="3385282"/>
            <a:ext cx="2137893" cy="536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42100" y="3062116"/>
            <a:ext cx="777854"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HPC</a:t>
            </a:r>
          </a:p>
          <a:p>
            <a:pPr algn="ctr"/>
            <a:r>
              <a:rPr lang="zh-CN" altLang="en-US" dirty="0" smtClean="0">
                <a:latin typeface="方正超粗黑_GBK" panose="03000509000000000000" pitchFamily="65" charset="-122"/>
                <a:ea typeface="方正超粗黑_GBK" panose="03000509000000000000" pitchFamily="65" charset="-122"/>
              </a:rPr>
              <a:t>前轴</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63" name="直接箭头连接符 62"/>
          <p:cNvCxnSpPr/>
          <p:nvPr/>
        </p:nvCxnSpPr>
        <p:spPr>
          <a:xfrm flipH="1">
            <a:off x="8720985" y="527745"/>
            <a:ext cx="598658" cy="1072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8606241" y="282571"/>
            <a:ext cx="1372982"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环形火焰筒</a:t>
            </a:r>
            <a:endParaRPr lang="en-US" altLang="zh-CN" dirty="0" smtClean="0">
              <a:latin typeface="方正超粗黑_GBK" panose="03000509000000000000" pitchFamily="65" charset="-122"/>
              <a:ea typeface="方正超粗黑_GBK" panose="03000509000000000000" pitchFamily="65" charset="-122"/>
            </a:endParaRPr>
          </a:p>
        </p:txBody>
      </p:sp>
      <p:sp>
        <p:nvSpPr>
          <p:cNvPr id="36" name="文本框 35"/>
          <p:cNvSpPr txBox="1"/>
          <p:nvPr/>
        </p:nvSpPr>
        <p:spPr>
          <a:xfrm>
            <a:off x="674298" y="5547329"/>
            <a:ext cx="10843404"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高压压气机转子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第</a:t>
            </a:r>
            <a:r>
              <a:rPr lang="en-US" altLang="zh-CN" sz="5400" dirty="0" smtClean="0">
                <a:solidFill>
                  <a:srgbClr val="C00000"/>
                </a:solidFill>
                <a:latin typeface="方正超粗黑_GBK" panose="03000509000000000000" pitchFamily="65" charset="-122"/>
                <a:ea typeface="方正超粗黑_GBK" panose="03000509000000000000" pitchFamily="65" charset="-122"/>
              </a:rPr>
              <a:t>4-9</a:t>
            </a:r>
            <a:r>
              <a:rPr lang="zh-CN" altLang="en-US" sz="5400" dirty="0" smtClean="0">
                <a:solidFill>
                  <a:srgbClr val="C00000"/>
                </a:solidFill>
                <a:latin typeface="方正超粗黑_GBK" panose="03000509000000000000" pitchFamily="65" charset="-122"/>
                <a:ea typeface="方正超粗黑_GBK" panose="03000509000000000000" pitchFamily="65" charset="-122"/>
              </a:rPr>
              <a:t>级转子</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38" name="文本框 37"/>
          <p:cNvSpPr txBox="1"/>
          <p:nvPr/>
        </p:nvSpPr>
        <p:spPr>
          <a:xfrm>
            <a:off x="2237816" y="2281175"/>
            <a:ext cx="388927" cy="369332"/>
          </a:xfrm>
          <a:prstGeom prst="rect">
            <a:avLst/>
          </a:prstGeom>
          <a:no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1</a:t>
            </a:r>
          </a:p>
        </p:txBody>
      </p:sp>
      <p:sp>
        <p:nvSpPr>
          <p:cNvPr id="39" name="文本框 38"/>
          <p:cNvSpPr txBox="1"/>
          <p:nvPr/>
        </p:nvSpPr>
        <p:spPr>
          <a:xfrm>
            <a:off x="2919303" y="2387405"/>
            <a:ext cx="388927" cy="369332"/>
          </a:xfrm>
          <a:prstGeom prst="rect">
            <a:avLst/>
          </a:prstGeom>
          <a:no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2</a:t>
            </a:r>
          </a:p>
        </p:txBody>
      </p:sp>
      <p:sp>
        <p:nvSpPr>
          <p:cNvPr id="41" name="文本框 40"/>
          <p:cNvSpPr txBox="1"/>
          <p:nvPr/>
        </p:nvSpPr>
        <p:spPr>
          <a:xfrm>
            <a:off x="3521733" y="2465841"/>
            <a:ext cx="388927" cy="369332"/>
          </a:xfrm>
          <a:prstGeom prst="rect">
            <a:avLst/>
          </a:prstGeom>
          <a:no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3</a:t>
            </a:r>
          </a:p>
        </p:txBody>
      </p:sp>
      <p:sp>
        <p:nvSpPr>
          <p:cNvPr id="42" name="文本框 41"/>
          <p:cNvSpPr txBox="1"/>
          <p:nvPr/>
        </p:nvSpPr>
        <p:spPr>
          <a:xfrm>
            <a:off x="4060515" y="2500350"/>
            <a:ext cx="388927" cy="369332"/>
          </a:xfrm>
          <a:prstGeom prst="rect">
            <a:avLst/>
          </a:prstGeom>
          <a:no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4</a:t>
            </a:r>
          </a:p>
        </p:txBody>
      </p:sp>
      <p:sp>
        <p:nvSpPr>
          <p:cNvPr id="44" name="文本框 43"/>
          <p:cNvSpPr txBox="1"/>
          <p:nvPr/>
        </p:nvSpPr>
        <p:spPr>
          <a:xfrm>
            <a:off x="4537528" y="2573023"/>
            <a:ext cx="388927" cy="276999"/>
          </a:xfrm>
          <a:prstGeom prst="rect">
            <a:avLst/>
          </a:prstGeom>
          <a:noFill/>
        </p:spPr>
        <p:txBody>
          <a:bodyPr wrap="square" rtlCol="0">
            <a:spAutoFit/>
          </a:bodyPr>
          <a:lstStyle/>
          <a:p>
            <a:pPr algn="ctr"/>
            <a:r>
              <a:rPr lang="en-US" altLang="zh-CN" sz="1200" dirty="0" smtClean="0">
                <a:latin typeface="方正超粗黑_GBK" panose="03000509000000000000" pitchFamily="65" charset="-122"/>
                <a:ea typeface="方正超粗黑_GBK" panose="03000509000000000000" pitchFamily="65" charset="-122"/>
              </a:rPr>
              <a:t>5</a:t>
            </a:r>
          </a:p>
        </p:txBody>
      </p:sp>
      <p:sp>
        <p:nvSpPr>
          <p:cNvPr id="47" name="文本框 46"/>
          <p:cNvSpPr txBox="1"/>
          <p:nvPr/>
        </p:nvSpPr>
        <p:spPr>
          <a:xfrm>
            <a:off x="5017558" y="2600985"/>
            <a:ext cx="388927" cy="276999"/>
          </a:xfrm>
          <a:prstGeom prst="rect">
            <a:avLst/>
          </a:prstGeom>
          <a:noFill/>
        </p:spPr>
        <p:txBody>
          <a:bodyPr wrap="square" rtlCol="0">
            <a:spAutoFit/>
          </a:bodyPr>
          <a:lstStyle/>
          <a:p>
            <a:pPr algn="ctr"/>
            <a:r>
              <a:rPr lang="en-US" altLang="zh-CN" sz="1200" dirty="0" smtClean="0">
                <a:latin typeface="方正超粗黑_GBK" panose="03000509000000000000" pitchFamily="65" charset="-122"/>
                <a:ea typeface="方正超粗黑_GBK" panose="03000509000000000000" pitchFamily="65" charset="-122"/>
              </a:rPr>
              <a:t>6</a:t>
            </a:r>
          </a:p>
        </p:txBody>
      </p:sp>
      <p:sp>
        <p:nvSpPr>
          <p:cNvPr id="48" name="文本框 47"/>
          <p:cNvSpPr txBox="1"/>
          <p:nvPr/>
        </p:nvSpPr>
        <p:spPr>
          <a:xfrm>
            <a:off x="5423895" y="2626863"/>
            <a:ext cx="388927" cy="253916"/>
          </a:xfrm>
          <a:prstGeom prst="rect">
            <a:avLst/>
          </a:prstGeom>
          <a:noFill/>
        </p:spPr>
        <p:txBody>
          <a:bodyPr wrap="square" rtlCol="0">
            <a:spAutoFit/>
          </a:bodyPr>
          <a:lstStyle/>
          <a:p>
            <a:pPr algn="ctr"/>
            <a:r>
              <a:rPr lang="en-US" altLang="zh-CN" sz="1050" dirty="0" smtClean="0">
                <a:latin typeface="方正超粗黑_GBK" panose="03000509000000000000" pitchFamily="65" charset="-122"/>
                <a:ea typeface="方正超粗黑_GBK" panose="03000509000000000000" pitchFamily="65" charset="-122"/>
              </a:rPr>
              <a:t>7</a:t>
            </a:r>
          </a:p>
        </p:txBody>
      </p:sp>
      <p:sp>
        <p:nvSpPr>
          <p:cNvPr id="49" name="文本框 48"/>
          <p:cNvSpPr txBox="1"/>
          <p:nvPr/>
        </p:nvSpPr>
        <p:spPr>
          <a:xfrm>
            <a:off x="5805981" y="2634721"/>
            <a:ext cx="388927" cy="253916"/>
          </a:xfrm>
          <a:prstGeom prst="rect">
            <a:avLst/>
          </a:prstGeom>
          <a:noFill/>
        </p:spPr>
        <p:txBody>
          <a:bodyPr wrap="square" rtlCol="0">
            <a:spAutoFit/>
          </a:bodyPr>
          <a:lstStyle/>
          <a:p>
            <a:pPr algn="ctr"/>
            <a:r>
              <a:rPr lang="en-US" altLang="zh-CN" sz="1050" dirty="0" smtClean="0">
                <a:latin typeface="方正超粗黑_GBK" panose="03000509000000000000" pitchFamily="65" charset="-122"/>
                <a:ea typeface="方正超粗黑_GBK" panose="03000509000000000000" pitchFamily="65" charset="-122"/>
              </a:rPr>
              <a:t>8</a:t>
            </a:r>
          </a:p>
        </p:txBody>
      </p:sp>
      <p:sp>
        <p:nvSpPr>
          <p:cNvPr id="50" name="文本框 49"/>
          <p:cNvSpPr txBox="1"/>
          <p:nvPr/>
        </p:nvSpPr>
        <p:spPr>
          <a:xfrm>
            <a:off x="6203726" y="2637563"/>
            <a:ext cx="388927" cy="253916"/>
          </a:xfrm>
          <a:prstGeom prst="rect">
            <a:avLst/>
          </a:prstGeom>
          <a:noFill/>
        </p:spPr>
        <p:txBody>
          <a:bodyPr wrap="square" rtlCol="0">
            <a:spAutoFit/>
          </a:bodyPr>
          <a:lstStyle/>
          <a:p>
            <a:pPr algn="ctr"/>
            <a:r>
              <a:rPr lang="en-US" altLang="zh-CN" sz="1050" dirty="0" smtClean="0">
                <a:latin typeface="方正超粗黑_GBK" panose="03000509000000000000" pitchFamily="65" charset="-122"/>
                <a:ea typeface="方正超粗黑_GBK" panose="03000509000000000000" pitchFamily="65" charset="-122"/>
              </a:rPr>
              <a:t>9</a:t>
            </a:r>
          </a:p>
        </p:txBody>
      </p:sp>
      <p:sp>
        <p:nvSpPr>
          <p:cNvPr id="53" name="文本框 52"/>
          <p:cNvSpPr txBox="1"/>
          <p:nvPr/>
        </p:nvSpPr>
        <p:spPr>
          <a:xfrm>
            <a:off x="8088444" y="2625152"/>
            <a:ext cx="3709005" cy="2862322"/>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4-9</a:t>
            </a:r>
            <a:r>
              <a:rPr lang="zh-CN" altLang="en-US" dirty="0">
                <a:latin typeface="方正超粗黑_GBK" panose="03000509000000000000" pitchFamily="65" charset="-122"/>
                <a:ea typeface="方正超粗黑_GBK" panose="03000509000000000000" pitchFamily="65" charset="-122"/>
              </a:rPr>
              <a:t>级转子的鼓筒通过螺栓连接到第</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级盘的后表面。它的后安装边连接后旋转气封严盘</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转</a:t>
            </a:r>
            <a:r>
              <a:rPr lang="zh-CN" altLang="en-US" dirty="0">
                <a:latin typeface="方正超粗黑_GBK" panose="03000509000000000000" pitchFamily="65" charset="-122"/>
                <a:ea typeface="方正超粗黑_GBK" panose="03000509000000000000" pitchFamily="65" charset="-122"/>
              </a:rPr>
              <a:t>子由</a:t>
            </a:r>
            <a:r>
              <a:rPr lang="zh-CN" altLang="en-US" dirty="0">
                <a:solidFill>
                  <a:srgbClr val="FF0000"/>
                </a:solidFill>
                <a:latin typeface="方正超粗黑_GBK" panose="03000509000000000000" pitchFamily="65" charset="-122"/>
                <a:ea typeface="方正超粗黑_GBK" panose="03000509000000000000" pitchFamily="65" charset="-122"/>
              </a:rPr>
              <a:t>镍合金</a:t>
            </a:r>
            <a:r>
              <a:rPr lang="zh-CN" altLang="en-US" dirty="0">
                <a:latin typeface="方正超粗黑_GBK" panose="03000509000000000000" pitchFamily="65" charset="-122"/>
                <a:ea typeface="方正超粗黑_GBK" panose="03000509000000000000" pitchFamily="65" charset="-122"/>
              </a:rPr>
              <a:t>锻造，在鼓筒外表面相邻级之间，分布有蓖齿式封严件。</a:t>
            </a:r>
          </a:p>
          <a:p>
            <a:r>
              <a:rPr lang="zh-CN" altLang="en-US" dirty="0">
                <a:latin typeface="方正超粗黑_GBK" panose="03000509000000000000" pitchFamily="65" charset="-122"/>
                <a:ea typeface="方正超粗黑_GBK" panose="03000509000000000000" pitchFamily="65" charset="-122"/>
              </a:rPr>
              <a:t>在</a:t>
            </a:r>
            <a:r>
              <a:rPr lang="en-US" altLang="zh-CN" dirty="0" smtClean="0">
                <a:latin typeface="方正超粗黑_GBK" panose="03000509000000000000" pitchFamily="65" charset="-122"/>
                <a:ea typeface="方正超粗黑_GBK" panose="03000509000000000000" pitchFamily="65" charset="-122"/>
              </a:rPr>
              <a:t>T4-9</a:t>
            </a:r>
            <a:r>
              <a:rPr lang="zh-CN" altLang="en-US" dirty="0">
                <a:latin typeface="方正超粗黑_GBK" panose="03000509000000000000" pitchFamily="65" charset="-122"/>
                <a:ea typeface="方正超粗黑_GBK" panose="03000509000000000000" pitchFamily="65" charset="-122"/>
              </a:rPr>
              <a:t>级转子鼓筒的外表面有</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个</a:t>
            </a:r>
            <a:r>
              <a:rPr lang="zh-CN" altLang="en-US" dirty="0">
                <a:solidFill>
                  <a:srgbClr val="FF0000"/>
                </a:solidFill>
                <a:latin typeface="方正超粗黑_GBK" panose="03000509000000000000" pitchFamily="65" charset="-122"/>
                <a:ea typeface="方正超粗黑_GBK" panose="03000509000000000000" pitchFamily="65" charset="-122"/>
              </a:rPr>
              <a:t>周向燕尾槽</a:t>
            </a:r>
            <a:r>
              <a:rPr lang="zh-CN" altLang="en-US" dirty="0">
                <a:latin typeface="方正超粗黑_GBK" panose="03000509000000000000" pitchFamily="65" charset="-122"/>
                <a:ea typeface="方正超粗黑_GBK" panose="03000509000000000000" pitchFamily="65" charset="-122"/>
              </a:rPr>
              <a:t>，用于安装叶片。每一个周向槽都有一个安装叶片的负荷槽和二个锁槽。锁槽用于安装锁块，固定叶片。</a:t>
            </a:r>
          </a:p>
        </p:txBody>
      </p:sp>
    </p:spTree>
    <p:extLst>
      <p:ext uri="{BB962C8B-B14F-4D97-AF65-F5344CB8AC3E}">
        <p14:creationId xmlns:p14="http://schemas.microsoft.com/office/powerpoint/2010/main" val="25366281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546721" y="287002"/>
            <a:ext cx="11098558" cy="3974447"/>
          </a:xfrm>
          <a:prstGeom prst="rect">
            <a:avLst/>
          </a:prstGeom>
        </p:spPr>
      </p:pic>
      <p:sp>
        <p:nvSpPr>
          <p:cNvPr id="5" name="文本框 4"/>
          <p:cNvSpPr txBox="1"/>
          <p:nvPr/>
        </p:nvSpPr>
        <p:spPr>
          <a:xfrm>
            <a:off x="674298" y="5547329"/>
            <a:ext cx="10843404"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高压压气机转子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第</a:t>
            </a:r>
            <a:r>
              <a:rPr lang="en-US" altLang="zh-CN" sz="5400" dirty="0" smtClean="0">
                <a:solidFill>
                  <a:srgbClr val="C00000"/>
                </a:solidFill>
                <a:latin typeface="方正超粗黑_GBK" panose="03000509000000000000" pitchFamily="65" charset="-122"/>
                <a:ea typeface="方正超粗黑_GBK" panose="03000509000000000000" pitchFamily="65" charset="-122"/>
              </a:rPr>
              <a:t>1-9</a:t>
            </a:r>
            <a:r>
              <a:rPr lang="zh-CN" altLang="en-US" sz="5400" dirty="0" smtClean="0">
                <a:solidFill>
                  <a:srgbClr val="C00000"/>
                </a:solidFill>
                <a:latin typeface="方正超粗黑_GBK" panose="03000509000000000000" pitchFamily="65" charset="-122"/>
                <a:ea typeface="方正超粗黑_GBK" panose="03000509000000000000" pitchFamily="65" charset="-122"/>
              </a:rPr>
              <a:t>级转子</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3329797" y="4261449"/>
            <a:ext cx="6901131"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为了平衡，相</a:t>
            </a:r>
            <a:r>
              <a:rPr lang="zh-CN" altLang="en-US" dirty="0" smtClean="0">
                <a:latin typeface="方正超粗黑_GBK" panose="03000509000000000000" pitchFamily="65" charset="-122"/>
                <a:ea typeface="方正超粗黑_GBK" panose="03000509000000000000" pitchFamily="65" charset="-122"/>
              </a:rPr>
              <a:t>邻两级</a:t>
            </a:r>
            <a:r>
              <a:rPr lang="zh-CN" altLang="en-US" dirty="0">
                <a:latin typeface="方正超粗黑_GBK" panose="03000509000000000000" pitchFamily="65" charset="-122"/>
                <a:ea typeface="方正超粗黑_GBK" panose="03000509000000000000" pitchFamily="65" charset="-122"/>
              </a:rPr>
              <a:t>的锁块是错开的</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级相差</a:t>
            </a:r>
            <a:r>
              <a:rPr lang="en-US" altLang="zh-CN" dirty="0">
                <a:latin typeface="方正超粗黑_GBK" panose="03000509000000000000" pitchFamily="65" charset="-122"/>
                <a:ea typeface="方正超粗黑_GBK" panose="03000509000000000000" pitchFamily="65" charset="-122"/>
              </a:rPr>
              <a:t>180</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级相差</a:t>
            </a:r>
            <a:r>
              <a:rPr lang="en-US" altLang="zh-CN" dirty="0">
                <a:latin typeface="方正超粗黑_GBK" panose="03000509000000000000" pitchFamily="65" charset="-122"/>
                <a:ea typeface="方正超粗黑_GBK" panose="03000509000000000000" pitchFamily="65" charset="-122"/>
              </a:rPr>
              <a:t>60</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级相差</a:t>
            </a:r>
            <a:r>
              <a:rPr lang="en-US" altLang="zh-CN" dirty="0">
                <a:latin typeface="方正超粗黑_GBK" panose="03000509000000000000" pitchFamily="65" charset="-122"/>
                <a:ea typeface="方正超粗黑_GBK" panose="03000509000000000000" pitchFamily="65" charset="-122"/>
              </a:rPr>
              <a:t>180</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级相差</a:t>
            </a:r>
            <a:r>
              <a:rPr lang="en-US" altLang="zh-CN" dirty="0">
                <a:latin typeface="方正超粗黑_GBK" panose="03000509000000000000" pitchFamily="65" charset="-122"/>
                <a:ea typeface="方正超粗黑_GBK" panose="03000509000000000000" pitchFamily="65" charset="-122"/>
              </a:rPr>
              <a:t>60</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级相差</a:t>
            </a:r>
            <a:r>
              <a:rPr lang="en-US" altLang="zh-CN" dirty="0">
                <a:latin typeface="方正超粗黑_GBK" panose="03000509000000000000" pitchFamily="65" charset="-122"/>
                <a:ea typeface="方正超粗黑_GBK" panose="03000509000000000000" pitchFamily="65" charset="-122"/>
              </a:rPr>
              <a:t>180</a:t>
            </a:r>
            <a:endParaRPr lang="en-US" altLang="zh-CN" dirty="0" smtClean="0">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4753155" y="444597"/>
            <a:ext cx="53483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60</a:t>
            </a:r>
          </a:p>
        </p:txBody>
      </p:sp>
      <p:sp>
        <p:nvSpPr>
          <p:cNvPr id="8" name="文本框 7"/>
          <p:cNvSpPr txBox="1"/>
          <p:nvPr/>
        </p:nvSpPr>
        <p:spPr>
          <a:xfrm>
            <a:off x="6461187" y="696835"/>
            <a:ext cx="53483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75</a:t>
            </a:r>
          </a:p>
        </p:txBody>
      </p:sp>
      <p:sp>
        <p:nvSpPr>
          <p:cNvPr id="9" name="文本框 8"/>
          <p:cNvSpPr txBox="1"/>
          <p:nvPr/>
        </p:nvSpPr>
        <p:spPr>
          <a:xfrm>
            <a:off x="7323827" y="881501"/>
            <a:ext cx="53483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82</a:t>
            </a:r>
          </a:p>
        </p:txBody>
      </p:sp>
      <p:sp>
        <p:nvSpPr>
          <p:cNvPr id="10" name="文本框 9"/>
          <p:cNvSpPr txBox="1"/>
          <p:nvPr/>
        </p:nvSpPr>
        <p:spPr>
          <a:xfrm>
            <a:off x="7979434" y="881501"/>
            <a:ext cx="53483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82</a:t>
            </a:r>
          </a:p>
        </p:txBody>
      </p:sp>
      <p:sp>
        <p:nvSpPr>
          <p:cNvPr id="11" name="文本框 10"/>
          <p:cNvSpPr txBox="1"/>
          <p:nvPr/>
        </p:nvSpPr>
        <p:spPr>
          <a:xfrm>
            <a:off x="9290648" y="881501"/>
            <a:ext cx="53483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76</a:t>
            </a:r>
          </a:p>
        </p:txBody>
      </p:sp>
      <p:sp>
        <p:nvSpPr>
          <p:cNvPr id="12" name="文本框 11"/>
          <p:cNvSpPr txBox="1"/>
          <p:nvPr/>
        </p:nvSpPr>
        <p:spPr>
          <a:xfrm>
            <a:off x="8635041" y="881501"/>
            <a:ext cx="53483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80</a:t>
            </a:r>
          </a:p>
        </p:txBody>
      </p:sp>
      <p:sp>
        <p:nvSpPr>
          <p:cNvPr id="13" name="文本框 12"/>
          <p:cNvSpPr txBox="1"/>
          <p:nvPr/>
        </p:nvSpPr>
        <p:spPr>
          <a:xfrm>
            <a:off x="2537797" y="983113"/>
            <a:ext cx="53483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38</a:t>
            </a:r>
          </a:p>
        </p:txBody>
      </p:sp>
      <p:sp>
        <p:nvSpPr>
          <p:cNvPr id="14" name="文本框 13"/>
          <p:cNvSpPr txBox="1"/>
          <p:nvPr/>
        </p:nvSpPr>
        <p:spPr>
          <a:xfrm>
            <a:off x="3736869" y="197222"/>
            <a:ext cx="53483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53</a:t>
            </a:r>
          </a:p>
        </p:txBody>
      </p:sp>
      <p:sp>
        <p:nvSpPr>
          <p:cNvPr id="15" name="文本框 14"/>
          <p:cNvSpPr txBox="1"/>
          <p:nvPr/>
        </p:nvSpPr>
        <p:spPr>
          <a:xfrm>
            <a:off x="5702061" y="566554"/>
            <a:ext cx="534837"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68</a:t>
            </a:r>
          </a:p>
        </p:txBody>
      </p:sp>
      <p:sp>
        <p:nvSpPr>
          <p:cNvPr id="16" name="文本框 15"/>
          <p:cNvSpPr txBox="1"/>
          <p:nvPr/>
        </p:nvSpPr>
        <p:spPr>
          <a:xfrm>
            <a:off x="653502" y="798283"/>
            <a:ext cx="1215940"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HPC</a:t>
            </a:r>
            <a:r>
              <a:rPr lang="zh-CN" altLang="en-US" dirty="0" smtClean="0">
                <a:latin typeface="方正超粗黑_GBK" panose="03000509000000000000" pitchFamily="65" charset="-122"/>
                <a:ea typeface="方正超粗黑_GBK" panose="03000509000000000000" pitchFamily="65" charset="-122"/>
              </a:rPr>
              <a:t>转子叶片数量</a:t>
            </a:r>
            <a:endParaRPr lang="en-US" altLang="zh-CN" dirty="0" smtClean="0">
              <a:latin typeface="方正超粗黑_GBK" panose="03000509000000000000" pitchFamily="65" charset="-122"/>
              <a:ea typeface="方正超粗黑_GBK" panose="03000509000000000000" pitchFamily="65" charset="-122"/>
            </a:endParaRPr>
          </a:p>
        </p:txBody>
      </p:sp>
      <p:sp>
        <p:nvSpPr>
          <p:cNvPr id="17" name="右箭头 16"/>
          <p:cNvSpPr/>
          <p:nvPr/>
        </p:nvSpPr>
        <p:spPr>
          <a:xfrm>
            <a:off x="2019589" y="983113"/>
            <a:ext cx="29391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09667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31638377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111" y="279308"/>
            <a:ext cx="9699779" cy="5160696"/>
          </a:xfrm>
          <a:prstGeom prst="rect">
            <a:avLst/>
          </a:prstGeom>
        </p:spPr>
      </p:pic>
      <p:cxnSp>
        <p:nvCxnSpPr>
          <p:cNvPr id="6" name="直接箭头连接符 5"/>
          <p:cNvCxnSpPr>
            <a:stCxn id="8" idx="2"/>
          </p:cNvCxnSpPr>
          <p:nvPr/>
        </p:nvCxnSpPr>
        <p:spPr>
          <a:xfrm>
            <a:off x="4235570" y="925639"/>
            <a:ext cx="558191" cy="13603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677379" y="279308"/>
            <a:ext cx="1116382" cy="646331"/>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HPC</a:t>
            </a:r>
            <a:r>
              <a:rPr lang="zh-CN" altLang="en-US" dirty="0" smtClean="0">
                <a:latin typeface="方正超粗黑_GBK" panose="03000509000000000000" pitchFamily="65" charset="-122"/>
                <a:ea typeface="方正超粗黑_GBK" panose="03000509000000000000" pitchFamily="65" charset="-122"/>
              </a:rPr>
              <a:t>前静子机匣</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0" name="直接箭头连接符 9"/>
          <p:cNvCxnSpPr/>
          <p:nvPr/>
        </p:nvCxnSpPr>
        <p:spPr>
          <a:xfrm>
            <a:off x="5883215" y="412367"/>
            <a:ext cx="0" cy="21151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325024" y="279308"/>
            <a:ext cx="1116382" cy="646331"/>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HPC</a:t>
            </a:r>
            <a:r>
              <a:rPr lang="zh-CN" altLang="en-US" dirty="0" smtClean="0">
                <a:latin typeface="方正超粗黑_GBK" panose="03000509000000000000" pitchFamily="65" charset="-122"/>
                <a:ea typeface="方正超粗黑_GBK" panose="03000509000000000000" pitchFamily="65" charset="-122"/>
              </a:rPr>
              <a:t>后静子机匣</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5" name="直接箭头连接符 14"/>
          <p:cNvCxnSpPr/>
          <p:nvPr/>
        </p:nvCxnSpPr>
        <p:spPr>
          <a:xfrm flipH="1">
            <a:off x="6780362" y="1354347"/>
            <a:ext cx="129396" cy="7608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509202" y="1231123"/>
            <a:ext cx="671716"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支架</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18" name="直接箭头连接符 17"/>
          <p:cNvCxnSpPr>
            <a:stCxn id="20" idx="2"/>
          </p:cNvCxnSpPr>
          <p:nvPr/>
        </p:nvCxnSpPr>
        <p:spPr>
          <a:xfrm flipH="1">
            <a:off x="7195702" y="648640"/>
            <a:ext cx="124964" cy="12632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634175" y="279308"/>
            <a:ext cx="1372982" cy="369332"/>
          </a:xfrm>
          <a:prstGeom prst="rect">
            <a:avLst/>
          </a:prstGeom>
          <a:solidFill>
            <a:schemeClr val="bg2"/>
          </a:solidFill>
        </p:spPr>
        <p:txBody>
          <a:bodyPr wrap="square" rtlCol="0">
            <a:spAutoFit/>
          </a:bodyPr>
          <a:lstStyle/>
          <a:p>
            <a:pPr algn="ctr"/>
            <a:r>
              <a:rPr lang="zh-CN" altLang="en-US" dirty="0">
                <a:latin typeface="方正超粗黑_GBK" panose="03000509000000000000" pitchFamily="65" charset="-122"/>
                <a:ea typeface="方正超粗黑_GBK" panose="03000509000000000000" pitchFamily="65" charset="-122"/>
              </a:rPr>
              <a:t>燃</a:t>
            </a:r>
            <a:r>
              <a:rPr lang="zh-CN" altLang="en-US" dirty="0" smtClean="0">
                <a:latin typeface="方正超粗黑_GBK" panose="03000509000000000000" pitchFamily="65" charset="-122"/>
                <a:ea typeface="方正超粗黑_GBK" panose="03000509000000000000" pitchFamily="65" charset="-122"/>
              </a:rPr>
              <a:t>烧室机匣</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35" name="直接箭头连接符 34"/>
          <p:cNvCxnSpPr>
            <a:stCxn id="52" idx="3"/>
          </p:cNvCxnSpPr>
          <p:nvPr/>
        </p:nvCxnSpPr>
        <p:spPr>
          <a:xfrm>
            <a:off x="1460115" y="2301987"/>
            <a:ext cx="900997" cy="2498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87133" y="1978821"/>
            <a:ext cx="1372982"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级</a:t>
            </a:r>
            <a:r>
              <a:rPr lang="en-US" altLang="zh-CN" dirty="0" smtClean="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转</a:t>
            </a:r>
            <a:r>
              <a:rPr lang="zh-CN" altLang="en-US" dirty="0" smtClean="0">
                <a:latin typeface="方正超粗黑_GBK" panose="03000509000000000000" pitchFamily="65" charset="-122"/>
                <a:ea typeface="方正超粗黑_GBK" panose="03000509000000000000" pitchFamily="65" charset="-122"/>
              </a:rPr>
              <a:t>子叶片</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54" name="直接箭头连接符 53"/>
          <p:cNvCxnSpPr>
            <a:stCxn id="56" idx="3"/>
          </p:cNvCxnSpPr>
          <p:nvPr/>
        </p:nvCxnSpPr>
        <p:spPr>
          <a:xfrm>
            <a:off x="1019954" y="3385282"/>
            <a:ext cx="2137893" cy="536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42100" y="3062116"/>
            <a:ext cx="777854" cy="646331"/>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HPC</a:t>
            </a:r>
          </a:p>
          <a:p>
            <a:pPr algn="ctr"/>
            <a:r>
              <a:rPr lang="zh-CN" altLang="en-US" dirty="0" smtClean="0">
                <a:latin typeface="方正超粗黑_GBK" panose="03000509000000000000" pitchFamily="65" charset="-122"/>
                <a:ea typeface="方正超粗黑_GBK" panose="03000509000000000000" pitchFamily="65" charset="-122"/>
              </a:rPr>
              <a:t>前轴</a:t>
            </a:r>
            <a:endParaRPr lang="en-US" altLang="zh-CN" dirty="0" smtClean="0">
              <a:latin typeface="方正超粗黑_GBK" panose="03000509000000000000" pitchFamily="65" charset="-122"/>
              <a:ea typeface="方正超粗黑_GBK" panose="03000509000000000000" pitchFamily="65" charset="-122"/>
            </a:endParaRPr>
          </a:p>
        </p:txBody>
      </p:sp>
      <p:cxnSp>
        <p:nvCxnSpPr>
          <p:cNvPr id="63" name="直接箭头连接符 62"/>
          <p:cNvCxnSpPr/>
          <p:nvPr/>
        </p:nvCxnSpPr>
        <p:spPr>
          <a:xfrm flipH="1">
            <a:off x="8720985" y="527745"/>
            <a:ext cx="598658" cy="1072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8606241" y="282571"/>
            <a:ext cx="1372982"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环形火焰筒</a:t>
            </a:r>
            <a:endParaRPr lang="en-US" altLang="zh-CN" dirty="0" smtClean="0">
              <a:latin typeface="方正超粗黑_GBK" panose="03000509000000000000" pitchFamily="65" charset="-122"/>
              <a:ea typeface="方正超粗黑_GBK" panose="03000509000000000000" pitchFamily="65" charset="-122"/>
            </a:endParaRPr>
          </a:p>
        </p:txBody>
      </p:sp>
      <p:sp>
        <p:nvSpPr>
          <p:cNvPr id="36" name="文本框 35"/>
          <p:cNvSpPr txBox="1"/>
          <p:nvPr/>
        </p:nvSpPr>
        <p:spPr>
          <a:xfrm>
            <a:off x="674298" y="5547329"/>
            <a:ext cx="10843404"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高压压气机静子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前静子机匣</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38" name="文本框 37"/>
          <p:cNvSpPr txBox="1"/>
          <p:nvPr/>
        </p:nvSpPr>
        <p:spPr>
          <a:xfrm>
            <a:off x="2237816" y="2281175"/>
            <a:ext cx="388927" cy="369332"/>
          </a:xfrm>
          <a:prstGeom prst="rect">
            <a:avLst/>
          </a:prstGeom>
          <a:no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1</a:t>
            </a:r>
          </a:p>
        </p:txBody>
      </p:sp>
      <p:sp>
        <p:nvSpPr>
          <p:cNvPr id="39" name="文本框 38"/>
          <p:cNvSpPr txBox="1"/>
          <p:nvPr/>
        </p:nvSpPr>
        <p:spPr>
          <a:xfrm>
            <a:off x="2919303" y="2387405"/>
            <a:ext cx="388927" cy="369332"/>
          </a:xfrm>
          <a:prstGeom prst="rect">
            <a:avLst/>
          </a:prstGeom>
          <a:no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2</a:t>
            </a:r>
          </a:p>
        </p:txBody>
      </p:sp>
      <p:sp>
        <p:nvSpPr>
          <p:cNvPr id="41" name="文本框 40"/>
          <p:cNvSpPr txBox="1"/>
          <p:nvPr/>
        </p:nvSpPr>
        <p:spPr>
          <a:xfrm>
            <a:off x="3521733" y="2465841"/>
            <a:ext cx="388927" cy="369332"/>
          </a:xfrm>
          <a:prstGeom prst="rect">
            <a:avLst/>
          </a:prstGeom>
          <a:no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3</a:t>
            </a:r>
          </a:p>
        </p:txBody>
      </p:sp>
      <p:sp>
        <p:nvSpPr>
          <p:cNvPr id="42" name="文本框 41"/>
          <p:cNvSpPr txBox="1"/>
          <p:nvPr/>
        </p:nvSpPr>
        <p:spPr>
          <a:xfrm>
            <a:off x="4060515" y="2500350"/>
            <a:ext cx="388927" cy="369332"/>
          </a:xfrm>
          <a:prstGeom prst="rect">
            <a:avLst/>
          </a:prstGeom>
          <a:no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4</a:t>
            </a:r>
          </a:p>
        </p:txBody>
      </p:sp>
      <p:sp>
        <p:nvSpPr>
          <p:cNvPr id="44" name="文本框 43"/>
          <p:cNvSpPr txBox="1"/>
          <p:nvPr/>
        </p:nvSpPr>
        <p:spPr>
          <a:xfrm>
            <a:off x="4537528" y="2573023"/>
            <a:ext cx="388927" cy="276999"/>
          </a:xfrm>
          <a:prstGeom prst="rect">
            <a:avLst/>
          </a:prstGeom>
          <a:noFill/>
        </p:spPr>
        <p:txBody>
          <a:bodyPr wrap="square" rtlCol="0">
            <a:spAutoFit/>
          </a:bodyPr>
          <a:lstStyle/>
          <a:p>
            <a:pPr algn="ctr"/>
            <a:r>
              <a:rPr lang="en-US" altLang="zh-CN" sz="1200" dirty="0" smtClean="0">
                <a:latin typeface="方正超粗黑_GBK" panose="03000509000000000000" pitchFamily="65" charset="-122"/>
                <a:ea typeface="方正超粗黑_GBK" panose="03000509000000000000" pitchFamily="65" charset="-122"/>
              </a:rPr>
              <a:t>5</a:t>
            </a:r>
          </a:p>
        </p:txBody>
      </p:sp>
      <p:sp>
        <p:nvSpPr>
          <p:cNvPr id="47" name="文本框 46"/>
          <p:cNvSpPr txBox="1"/>
          <p:nvPr/>
        </p:nvSpPr>
        <p:spPr>
          <a:xfrm>
            <a:off x="5017558" y="2600985"/>
            <a:ext cx="388927" cy="276999"/>
          </a:xfrm>
          <a:prstGeom prst="rect">
            <a:avLst/>
          </a:prstGeom>
          <a:noFill/>
        </p:spPr>
        <p:txBody>
          <a:bodyPr wrap="square" rtlCol="0">
            <a:spAutoFit/>
          </a:bodyPr>
          <a:lstStyle/>
          <a:p>
            <a:pPr algn="ctr"/>
            <a:r>
              <a:rPr lang="en-US" altLang="zh-CN" sz="1200" dirty="0" smtClean="0">
                <a:latin typeface="方正超粗黑_GBK" panose="03000509000000000000" pitchFamily="65" charset="-122"/>
                <a:ea typeface="方正超粗黑_GBK" panose="03000509000000000000" pitchFamily="65" charset="-122"/>
              </a:rPr>
              <a:t>6</a:t>
            </a:r>
          </a:p>
        </p:txBody>
      </p:sp>
      <p:sp>
        <p:nvSpPr>
          <p:cNvPr id="48" name="文本框 47"/>
          <p:cNvSpPr txBox="1"/>
          <p:nvPr/>
        </p:nvSpPr>
        <p:spPr>
          <a:xfrm>
            <a:off x="5423895" y="2626863"/>
            <a:ext cx="388927" cy="253916"/>
          </a:xfrm>
          <a:prstGeom prst="rect">
            <a:avLst/>
          </a:prstGeom>
          <a:noFill/>
        </p:spPr>
        <p:txBody>
          <a:bodyPr wrap="square" rtlCol="0">
            <a:spAutoFit/>
          </a:bodyPr>
          <a:lstStyle/>
          <a:p>
            <a:pPr algn="ctr"/>
            <a:r>
              <a:rPr lang="en-US" altLang="zh-CN" sz="1050" dirty="0" smtClean="0">
                <a:latin typeface="方正超粗黑_GBK" panose="03000509000000000000" pitchFamily="65" charset="-122"/>
                <a:ea typeface="方正超粗黑_GBK" panose="03000509000000000000" pitchFamily="65" charset="-122"/>
              </a:rPr>
              <a:t>7</a:t>
            </a:r>
          </a:p>
        </p:txBody>
      </p:sp>
      <p:sp>
        <p:nvSpPr>
          <p:cNvPr id="49" name="文本框 48"/>
          <p:cNvSpPr txBox="1"/>
          <p:nvPr/>
        </p:nvSpPr>
        <p:spPr>
          <a:xfrm>
            <a:off x="5805981" y="2634721"/>
            <a:ext cx="388927" cy="253916"/>
          </a:xfrm>
          <a:prstGeom prst="rect">
            <a:avLst/>
          </a:prstGeom>
          <a:noFill/>
        </p:spPr>
        <p:txBody>
          <a:bodyPr wrap="square" rtlCol="0">
            <a:spAutoFit/>
          </a:bodyPr>
          <a:lstStyle/>
          <a:p>
            <a:pPr algn="ctr"/>
            <a:r>
              <a:rPr lang="en-US" altLang="zh-CN" sz="1050" dirty="0" smtClean="0">
                <a:latin typeface="方正超粗黑_GBK" panose="03000509000000000000" pitchFamily="65" charset="-122"/>
                <a:ea typeface="方正超粗黑_GBK" panose="03000509000000000000" pitchFamily="65" charset="-122"/>
              </a:rPr>
              <a:t>8</a:t>
            </a:r>
          </a:p>
        </p:txBody>
      </p:sp>
      <p:sp>
        <p:nvSpPr>
          <p:cNvPr id="50" name="文本框 49"/>
          <p:cNvSpPr txBox="1"/>
          <p:nvPr/>
        </p:nvSpPr>
        <p:spPr>
          <a:xfrm>
            <a:off x="6203726" y="2637563"/>
            <a:ext cx="388927" cy="253916"/>
          </a:xfrm>
          <a:prstGeom prst="rect">
            <a:avLst/>
          </a:prstGeom>
          <a:noFill/>
        </p:spPr>
        <p:txBody>
          <a:bodyPr wrap="square" rtlCol="0">
            <a:spAutoFit/>
          </a:bodyPr>
          <a:lstStyle/>
          <a:p>
            <a:pPr algn="ctr"/>
            <a:r>
              <a:rPr lang="en-US" altLang="zh-CN" sz="1050" dirty="0" smtClean="0">
                <a:latin typeface="方正超粗黑_GBK" panose="03000509000000000000" pitchFamily="65" charset="-122"/>
                <a:ea typeface="方正超粗黑_GBK" panose="03000509000000000000" pitchFamily="65" charset="-122"/>
              </a:rPr>
              <a:t>9</a:t>
            </a:r>
          </a:p>
        </p:txBody>
      </p:sp>
    </p:spTree>
    <p:extLst>
      <p:ext uri="{BB962C8B-B14F-4D97-AF65-F5344CB8AC3E}">
        <p14:creationId xmlns:p14="http://schemas.microsoft.com/office/powerpoint/2010/main" val="29860381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752" y="0"/>
            <a:ext cx="9701248" cy="6858000"/>
          </a:xfrm>
          <a:prstGeom prst="rect">
            <a:avLst/>
          </a:prstGeom>
        </p:spPr>
      </p:pic>
      <p:sp>
        <p:nvSpPr>
          <p:cNvPr id="3" name="文本框 2"/>
          <p:cNvSpPr txBox="1"/>
          <p:nvPr/>
        </p:nvSpPr>
        <p:spPr>
          <a:xfrm>
            <a:off x="674298" y="5719861"/>
            <a:ext cx="10843404"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高压压气机静子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前静子机匣</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04928" y="263445"/>
            <a:ext cx="2883328" cy="397031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高压气机（</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）前静子机匣由</a:t>
            </a:r>
            <a:r>
              <a:rPr lang="zh-CN" altLang="en-US" dirty="0">
                <a:solidFill>
                  <a:srgbClr val="C00000"/>
                </a:solidFill>
                <a:latin typeface="方正超粗黑_GBK" panose="03000509000000000000" pitchFamily="65" charset="-122"/>
                <a:ea typeface="方正超粗黑_GBK" panose="03000509000000000000" pitchFamily="65" charset="-122"/>
              </a:rPr>
              <a:t>二个半环</a:t>
            </a:r>
            <a:r>
              <a:rPr lang="zh-CN" altLang="en-US" dirty="0">
                <a:latin typeface="方正超粗黑_GBK" panose="03000509000000000000" pitchFamily="65" charset="-122"/>
                <a:ea typeface="方正超粗黑_GBK" panose="03000509000000000000" pitchFamily="65" charset="-122"/>
              </a:rPr>
              <a:t>组成，由</a:t>
            </a:r>
            <a:r>
              <a:rPr lang="zh-CN" altLang="en-US" dirty="0">
                <a:solidFill>
                  <a:srgbClr val="C00000"/>
                </a:solidFill>
                <a:latin typeface="方正超粗黑_GBK" panose="03000509000000000000" pitchFamily="65" charset="-122"/>
                <a:ea typeface="方正超粗黑_GBK" panose="03000509000000000000" pitchFamily="65" charset="-122"/>
              </a:rPr>
              <a:t>钢锻造件</a:t>
            </a:r>
            <a:r>
              <a:rPr lang="zh-CN" altLang="en-US" dirty="0">
                <a:latin typeface="方正超粗黑_GBK" panose="03000509000000000000" pitchFamily="65" charset="-122"/>
                <a:ea typeface="方正超粗黑_GBK" panose="03000509000000000000" pitchFamily="65" charset="-122"/>
              </a:rPr>
              <a:t>经过机加工制成</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前静子由上、下机匣组成</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前静子组件包括：</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）静子机匣半环</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）进口导向叶片</a:t>
            </a:r>
            <a:r>
              <a:rPr lang="en-US" altLang="zh-CN" dirty="0">
                <a:latin typeface="方正超粗黑_GBK" panose="03000509000000000000" pitchFamily="65" charset="-122"/>
                <a:ea typeface="方正超粗黑_GBK" panose="03000509000000000000" pitchFamily="65" charset="-122"/>
              </a:rPr>
              <a:t>(IGV)</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）可调静子叶片（</a:t>
            </a:r>
            <a:r>
              <a:rPr lang="en-US" altLang="zh-CN" dirty="0">
                <a:latin typeface="方正超粗黑_GBK" panose="03000509000000000000" pitchFamily="65" charset="-122"/>
                <a:ea typeface="方正超粗黑_GBK" panose="03000509000000000000" pitchFamily="65" charset="-122"/>
              </a:rPr>
              <a:t>VSV</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）固定静子叶片</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级和第</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级；</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VSV</a:t>
            </a:r>
            <a:r>
              <a:rPr lang="zh-CN" altLang="en-US" dirty="0">
                <a:latin typeface="方正超粗黑_GBK" panose="03000509000000000000" pitchFamily="65" charset="-122"/>
                <a:ea typeface="方正超粗黑_GBK" panose="03000509000000000000" pitchFamily="65" charset="-122"/>
              </a:rPr>
              <a:t>作动系</a:t>
            </a:r>
            <a:r>
              <a:rPr lang="zh-CN" altLang="en-US" dirty="0" smtClean="0">
                <a:latin typeface="方正超粗黑_GBK" panose="03000509000000000000" pitchFamily="65" charset="-122"/>
                <a:ea typeface="方正超粗黑_GBK" panose="03000509000000000000" pitchFamily="65" charset="-122"/>
              </a:rPr>
              <a:t>统：</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VSV</a:t>
            </a:r>
            <a:r>
              <a:rPr lang="zh-CN" altLang="en-US" dirty="0" smtClean="0">
                <a:latin typeface="方正超粗黑_GBK" panose="03000509000000000000" pitchFamily="65" charset="-122"/>
                <a:ea typeface="方正超粗黑_GBK" panose="03000509000000000000" pitchFamily="65" charset="-122"/>
              </a:rPr>
              <a:t>作动筒等。</a:t>
            </a:r>
            <a:endParaRPr lang="zh-CN" altLang="en-US" dirty="0">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275932" y="3764347"/>
            <a:ext cx="700845" cy="369332"/>
          </a:xfrm>
          <a:prstGeom prst="rect">
            <a:avLst/>
          </a:prstGeom>
          <a:solidFill>
            <a:schemeClr val="bg2"/>
          </a:solidFill>
        </p:spPr>
        <p:txBody>
          <a:bodyPr wrap="square" rtlCol="0">
            <a:spAutoFit/>
          </a:bodyPr>
          <a:lstStyle/>
          <a:p>
            <a:pPr algn="ctr"/>
            <a:r>
              <a:rPr lang="en-US" altLang="zh-CN" dirty="0" smtClean="0">
                <a:latin typeface="方正超粗黑_GBK" panose="03000509000000000000" pitchFamily="65" charset="-122"/>
                <a:ea typeface="方正超粗黑_GBK" panose="03000509000000000000" pitchFamily="65" charset="-122"/>
              </a:rPr>
              <a:t>IGV</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2753341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4041" y="0"/>
            <a:ext cx="9697959" cy="6858000"/>
          </a:xfrm>
          <a:prstGeom prst="rect">
            <a:avLst/>
          </a:prstGeom>
        </p:spPr>
      </p:pic>
      <p:sp>
        <p:nvSpPr>
          <p:cNvPr id="3" name="文本框 2"/>
          <p:cNvSpPr txBox="1"/>
          <p:nvPr/>
        </p:nvSpPr>
        <p:spPr>
          <a:xfrm>
            <a:off x="674298" y="5547329"/>
            <a:ext cx="10843404"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高压压气机静子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前静子机匣</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59814" y="305154"/>
            <a:ext cx="3026850" cy="2862322"/>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前静子上、下机匣由</a:t>
            </a:r>
            <a:r>
              <a:rPr lang="zh-CN" altLang="en-US" dirty="0">
                <a:solidFill>
                  <a:srgbClr val="C00000"/>
                </a:solidFill>
                <a:latin typeface="方正超粗黑_GBK" panose="03000509000000000000" pitchFamily="65" charset="-122"/>
                <a:ea typeface="方正超粗黑_GBK" panose="03000509000000000000" pitchFamily="65" charset="-122"/>
              </a:rPr>
              <a:t>螺栓连接</a:t>
            </a:r>
            <a:r>
              <a:rPr lang="zh-CN" altLang="en-US" dirty="0">
                <a:latin typeface="方正超粗黑_GBK" panose="03000509000000000000" pitchFamily="65" charset="-122"/>
                <a:ea typeface="方正超粗黑_GBK" panose="03000509000000000000" pitchFamily="65" charset="-122"/>
              </a:rPr>
              <a:t>。前静子机匣上有第</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和第</a:t>
            </a:r>
            <a:r>
              <a:rPr lang="en-US" altLang="zh-CN" dirty="0">
                <a:latin typeface="方正超粗黑_GBK" panose="03000509000000000000" pitchFamily="65" charset="-122"/>
                <a:ea typeface="方正超粗黑_GBK" panose="03000509000000000000" pitchFamily="65" charset="-122"/>
              </a:rPr>
              <a:t>5</a:t>
            </a:r>
            <a:r>
              <a:rPr lang="zh-CN" altLang="en-US" dirty="0">
                <a:latin typeface="方正超粗黑_GBK" panose="03000509000000000000" pitchFamily="65" charset="-122"/>
                <a:ea typeface="方正超粗黑_GBK" panose="03000509000000000000" pitchFamily="65" charset="-122"/>
              </a:rPr>
              <a:t>级引气口，用于向发动机和飞机提供引气</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机匣外部有多个</a:t>
            </a:r>
            <a:r>
              <a:rPr lang="zh-CN" altLang="en-US" dirty="0">
                <a:solidFill>
                  <a:srgbClr val="C00000"/>
                </a:solidFill>
                <a:latin typeface="方正超粗黑_GBK" panose="03000509000000000000" pitchFamily="65" charset="-122"/>
                <a:ea typeface="方正超粗黑_GBK" panose="03000509000000000000" pitchFamily="65" charset="-122"/>
              </a:rPr>
              <a:t>孔探孔</a:t>
            </a:r>
            <a:r>
              <a:rPr lang="zh-CN" altLang="en-US" dirty="0">
                <a:latin typeface="方正超粗黑_GBK" panose="03000509000000000000" pitchFamily="65" charset="-122"/>
                <a:ea typeface="方正超粗黑_GBK" panose="03000509000000000000" pitchFamily="65" charset="-122"/>
              </a:rPr>
              <a:t>堵头，可用于转子叶片孔探检查。</a:t>
            </a:r>
          </a:p>
          <a:p>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进口导向叶片（</a:t>
            </a:r>
            <a:r>
              <a:rPr lang="en-US" altLang="zh-CN" dirty="0">
                <a:latin typeface="方正超粗黑_GBK" panose="03000509000000000000" pitchFamily="65" charset="-122"/>
                <a:ea typeface="方正超粗黑_GBK" panose="03000509000000000000" pitchFamily="65" charset="-122"/>
              </a:rPr>
              <a:t>IGV</a:t>
            </a:r>
            <a:r>
              <a:rPr lang="zh-CN" altLang="en-US" dirty="0">
                <a:latin typeface="方正超粗黑_GBK" panose="03000509000000000000" pitchFamily="65" charset="-122"/>
                <a:ea typeface="方正超粗黑_GBK" panose="03000509000000000000" pitchFamily="65" charset="-122"/>
              </a:rPr>
              <a:t>）和第</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级可调静子叶片（</a:t>
            </a:r>
            <a:r>
              <a:rPr lang="en-US" altLang="zh-CN" dirty="0">
                <a:latin typeface="方正超粗黑_GBK" panose="03000509000000000000" pitchFamily="65" charset="-122"/>
                <a:ea typeface="方正超粗黑_GBK" panose="03000509000000000000" pitchFamily="65" charset="-122"/>
              </a:rPr>
              <a:t>VSV</a:t>
            </a:r>
            <a:r>
              <a:rPr lang="zh-CN" altLang="en-US" dirty="0">
                <a:latin typeface="方正超粗黑_GBK" panose="03000509000000000000" pitchFamily="65" charset="-122"/>
                <a:ea typeface="方正超粗黑_GBK" panose="03000509000000000000" pitchFamily="65" charset="-122"/>
              </a:rPr>
              <a:t>）安装在前机匣。叶片由</a:t>
            </a:r>
            <a:r>
              <a:rPr lang="zh-CN" altLang="en-US" dirty="0">
                <a:solidFill>
                  <a:srgbClr val="C00000"/>
                </a:solidFill>
                <a:latin typeface="方正超粗黑_GBK" panose="03000509000000000000" pitchFamily="65" charset="-122"/>
                <a:ea typeface="方正超粗黑_GBK" panose="03000509000000000000" pitchFamily="65" charset="-122"/>
              </a:rPr>
              <a:t>钢合金</a:t>
            </a:r>
            <a:r>
              <a:rPr lang="zh-CN" altLang="en-US" dirty="0">
                <a:latin typeface="方正超粗黑_GBK" panose="03000509000000000000" pitchFamily="65" charset="-122"/>
                <a:ea typeface="方正超粗黑_GBK" panose="03000509000000000000" pitchFamily="65" charset="-122"/>
              </a:rPr>
              <a:t>制成。</a:t>
            </a:r>
          </a:p>
        </p:txBody>
      </p:sp>
    </p:spTree>
    <p:extLst>
      <p:ext uri="{BB962C8B-B14F-4D97-AF65-F5344CB8AC3E}">
        <p14:creationId xmlns:p14="http://schemas.microsoft.com/office/powerpoint/2010/main" val="31933435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5559" y="0"/>
            <a:ext cx="9698224" cy="6858000"/>
          </a:xfrm>
          <a:prstGeom prst="rect">
            <a:avLst/>
          </a:prstGeom>
        </p:spPr>
      </p:pic>
      <p:sp>
        <p:nvSpPr>
          <p:cNvPr id="3" name="文本框 2"/>
          <p:cNvSpPr txBox="1"/>
          <p:nvPr/>
        </p:nvSpPr>
        <p:spPr>
          <a:xfrm>
            <a:off x="674298" y="5771621"/>
            <a:ext cx="10843404"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高压压气机静子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-IGV</a:t>
            </a:r>
            <a:r>
              <a:rPr lang="zh-CN" altLang="en-US" sz="5400" dirty="0" smtClean="0">
                <a:solidFill>
                  <a:srgbClr val="C00000"/>
                </a:solidFill>
                <a:latin typeface="方正超粗黑_GBK" panose="03000509000000000000" pitchFamily="65" charset="-122"/>
                <a:ea typeface="方正超粗黑_GBK" panose="03000509000000000000" pitchFamily="65" charset="-122"/>
              </a:rPr>
              <a:t>和</a:t>
            </a:r>
            <a:r>
              <a:rPr lang="en-US" altLang="zh-CN" sz="5400" dirty="0" smtClean="0">
                <a:solidFill>
                  <a:srgbClr val="C00000"/>
                </a:solidFill>
                <a:latin typeface="方正超粗黑_GBK" panose="03000509000000000000" pitchFamily="65" charset="-122"/>
                <a:ea typeface="方正超粗黑_GBK" panose="03000509000000000000" pitchFamily="65" charset="-122"/>
              </a:rPr>
              <a:t>VSV</a:t>
            </a:r>
            <a:r>
              <a:rPr lang="zh-CN" altLang="en-US" sz="5400" dirty="0" smtClean="0">
                <a:solidFill>
                  <a:srgbClr val="C00000"/>
                </a:solidFill>
                <a:latin typeface="方正超粗黑_GBK" panose="03000509000000000000" pitchFamily="65" charset="-122"/>
                <a:ea typeface="方正超粗黑_GBK" panose="03000509000000000000" pitchFamily="65" charset="-122"/>
              </a:rPr>
              <a:t>安装</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pic>
        <p:nvPicPr>
          <p:cNvPr id="4" name="图片 3"/>
          <p:cNvPicPr/>
          <p:nvPr/>
        </p:nvPicPr>
        <p:blipFill>
          <a:blip r:embed="rId3"/>
          <a:stretch>
            <a:fillRect/>
          </a:stretch>
        </p:blipFill>
        <p:spPr>
          <a:xfrm>
            <a:off x="208957" y="160595"/>
            <a:ext cx="3654720" cy="2504967"/>
          </a:xfrm>
          <a:prstGeom prst="rect">
            <a:avLst/>
          </a:prstGeom>
          <a:ln w="28575">
            <a:solidFill>
              <a:schemeClr val="accent2"/>
            </a:solidFill>
          </a:ln>
        </p:spPr>
      </p:pic>
      <p:sp>
        <p:nvSpPr>
          <p:cNvPr id="6" name="文本框 5"/>
          <p:cNvSpPr txBox="1"/>
          <p:nvPr/>
        </p:nvSpPr>
        <p:spPr>
          <a:xfrm>
            <a:off x="208956" y="3248843"/>
            <a:ext cx="3654721" cy="1754326"/>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IGV</a:t>
            </a:r>
            <a:r>
              <a:rPr lang="zh-CN" altLang="en-US" dirty="0">
                <a:latin typeface="方正超粗黑_GBK" panose="03000509000000000000" pitchFamily="65" charset="-122"/>
                <a:ea typeface="方正超粗黑_GBK" panose="03000509000000000000" pitchFamily="65" charset="-122"/>
              </a:rPr>
              <a:t>和</a:t>
            </a:r>
            <a:r>
              <a:rPr lang="en-US" altLang="zh-CN" dirty="0">
                <a:latin typeface="方正超粗黑_GBK" panose="03000509000000000000" pitchFamily="65" charset="-122"/>
                <a:ea typeface="方正超粗黑_GBK" panose="03000509000000000000" pitchFamily="65" charset="-122"/>
              </a:rPr>
              <a:t>VSV</a:t>
            </a:r>
            <a:r>
              <a:rPr lang="zh-CN" altLang="en-US" dirty="0">
                <a:latin typeface="方正超粗黑_GBK" panose="03000509000000000000" pitchFamily="65" charset="-122"/>
                <a:ea typeface="方正超粗黑_GBK" panose="03000509000000000000" pitchFamily="65" charset="-122"/>
              </a:rPr>
              <a:t>叶片的外侧</a:t>
            </a:r>
            <a:r>
              <a:rPr lang="zh-CN" altLang="en-US" dirty="0">
                <a:solidFill>
                  <a:srgbClr val="C00000"/>
                </a:solidFill>
                <a:latin typeface="方正超粗黑_GBK" panose="03000509000000000000" pitchFamily="65" charset="-122"/>
                <a:ea typeface="方正超粗黑_GBK" panose="03000509000000000000" pitchFamily="65" charset="-122"/>
              </a:rPr>
              <a:t>耳轴</a:t>
            </a:r>
            <a:r>
              <a:rPr lang="zh-CN" altLang="en-US" dirty="0">
                <a:latin typeface="方正超粗黑_GBK" panose="03000509000000000000" pitchFamily="65" charset="-122"/>
                <a:ea typeface="方正超粗黑_GBK" panose="03000509000000000000" pitchFamily="65" charset="-122"/>
              </a:rPr>
              <a:t>穿过外机匣上的孔，内侧耳轴支撑在内罩环上。外侧耳轴与作动壁连接，当作驱动外侧耳轴转动时，</a:t>
            </a:r>
            <a:r>
              <a:rPr lang="en-US" altLang="zh-CN" dirty="0">
                <a:latin typeface="方正超粗黑_GBK" panose="03000509000000000000" pitchFamily="65" charset="-122"/>
                <a:ea typeface="方正超粗黑_GBK" panose="03000509000000000000" pitchFamily="65" charset="-122"/>
              </a:rPr>
              <a:t>IGV</a:t>
            </a:r>
            <a:r>
              <a:rPr lang="zh-CN" altLang="en-US" dirty="0">
                <a:latin typeface="方正超粗黑_GBK" panose="03000509000000000000" pitchFamily="65" charset="-122"/>
                <a:ea typeface="方正超粗黑_GBK" panose="03000509000000000000" pitchFamily="65" charset="-122"/>
              </a:rPr>
              <a:t>和</a:t>
            </a:r>
            <a:r>
              <a:rPr lang="en-US" altLang="zh-CN" dirty="0">
                <a:latin typeface="方正超粗黑_GBK" panose="03000509000000000000" pitchFamily="65" charset="-122"/>
                <a:ea typeface="方正超粗黑_GBK" panose="03000509000000000000" pitchFamily="65" charset="-122"/>
              </a:rPr>
              <a:t>VSV</a:t>
            </a:r>
            <a:r>
              <a:rPr lang="zh-CN" altLang="en-US" dirty="0">
                <a:latin typeface="方正超粗黑_GBK" panose="03000509000000000000" pitchFamily="65" charset="-122"/>
                <a:ea typeface="方正超粗黑_GBK" panose="03000509000000000000" pitchFamily="65" charset="-122"/>
              </a:rPr>
              <a:t>叶片可以绕内、外侧耳轴形成的转轴运动。</a:t>
            </a:r>
          </a:p>
        </p:txBody>
      </p:sp>
    </p:spTree>
    <p:extLst>
      <p:ext uri="{BB962C8B-B14F-4D97-AF65-F5344CB8AC3E}">
        <p14:creationId xmlns:p14="http://schemas.microsoft.com/office/powerpoint/2010/main" val="8969597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圆角矩形 2"/>
          <p:cNvSpPr/>
          <p:nvPr/>
        </p:nvSpPr>
        <p:spPr>
          <a:xfrm>
            <a:off x="2475781" y="3950898"/>
            <a:ext cx="1578633" cy="4744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3079630" y="5331124"/>
            <a:ext cx="1578633" cy="4744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8945592" y="1414732"/>
            <a:ext cx="1095555" cy="56934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902460" y="2044461"/>
            <a:ext cx="1095555" cy="56934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048445" y="258793"/>
            <a:ext cx="854015" cy="32780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7806905" y="1863307"/>
            <a:ext cx="1000665" cy="56934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11" idx="1"/>
          </p:cNvCxnSpPr>
          <p:nvPr/>
        </p:nvCxnSpPr>
        <p:spPr>
          <a:xfrm flipH="1">
            <a:off x="8807570" y="645551"/>
            <a:ext cx="1041987" cy="61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849557" y="230052"/>
            <a:ext cx="1440612" cy="830997"/>
          </a:xfrm>
          <a:prstGeom prst="rect">
            <a:avLst/>
          </a:prstGeom>
          <a:noFill/>
        </p:spPr>
        <p:txBody>
          <a:bodyPr wrap="square" rtlCol="0">
            <a:spAutoFit/>
          </a:bodyPr>
          <a:lstStyle/>
          <a:p>
            <a:r>
              <a:rPr lang="zh-CN" altLang="en-US" sz="2400" dirty="0" smtClean="0">
                <a:latin typeface="方正超粗黑_GBK" panose="03000509000000000000" pitchFamily="65" charset="-122"/>
                <a:ea typeface="方正超粗黑_GBK" panose="03000509000000000000" pitchFamily="65" charset="-122"/>
              </a:rPr>
              <a:t>增压器</a:t>
            </a:r>
            <a:endParaRPr lang="en-US" altLang="zh-CN" sz="2400" dirty="0" smtClean="0">
              <a:latin typeface="方正超粗黑_GBK" panose="03000509000000000000" pitchFamily="65" charset="-122"/>
              <a:ea typeface="方正超粗黑_GBK" panose="03000509000000000000" pitchFamily="65" charset="-122"/>
            </a:endParaRPr>
          </a:p>
          <a:p>
            <a:r>
              <a:rPr lang="zh-CN" altLang="en-US" sz="2400" dirty="0" smtClean="0">
                <a:latin typeface="方正超粗黑_GBK" panose="03000509000000000000" pitchFamily="65" charset="-122"/>
                <a:ea typeface="方正超粗黑_GBK" panose="03000509000000000000" pitchFamily="65" charset="-122"/>
              </a:rPr>
              <a:t>静子组件</a:t>
            </a:r>
            <a:endParaRPr lang="zh-CN" altLang="en-US" sz="2400"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29664130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5559" y="0"/>
            <a:ext cx="9698224" cy="6858000"/>
          </a:xfrm>
          <a:prstGeom prst="rect">
            <a:avLst/>
          </a:prstGeom>
        </p:spPr>
      </p:pic>
      <p:sp>
        <p:nvSpPr>
          <p:cNvPr id="3" name="文本框 2"/>
          <p:cNvSpPr txBox="1"/>
          <p:nvPr/>
        </p:nvSpPr>
        <p:spPr>
          <a:xfrm>
            <a:off x="337149" y="5771621"/>
            <a:ext cx="11517702"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高压压气机静子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固定静子叶片安装</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217582" y="3447325"/>
            <a:ext cx="4276780"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在前静子机匣内部加工有二个</a:t>
            </a:r>
            <a:r>
              <a:rPr lang="zh-CN" altLang="en-US" dirty="0">
                <a:solidFill>
                  <a:srgbClr val="C00000"/>
                </a:solidFill>
                <a:latin typeface="方正超粗黑_GBK" panose="03000509000000000000" pitchFamily="65" charset="-122"/>
                <a:ea typeface="方正超粗黑_GBK" panose="03000509000000000000" pitchFamily="65" charset="-122"/>
              </a:rPr>
              <a:t>周向环槽</a:t>
            </a:r>
            <a:r>
              <a:rPr lang="zh-CN" altLang="en-US" dirty="0">
                <a:latin typeface="方正超粗黑_GBK" panose="03000509000000000000" pitchFamily="65" charset="-122"/>
                <a:ea typeface="方正超粗黑_GBK" panose="03000509000000000000" pitchFamily="65" charset="-122"/>
              </a:rPr>
              <a:t>，用于安装</a:t>
            </a:r>
            <a:r>
              <a:rPr lang="en-US" altLang="zh-CN" dirty="0">
                <a:latin typeface="方正超粗黑_GBK" panose="03000509000000000000" pitchFamily="65" charset="-122"/>
                <a:ea typeface="方正超粗黑_GBK" panose="03000509000000000000" pitchFamily="65" charset="-122"/>
              </a:rPr>
              <a:t>HPC</a:t>
            </a:r>
            <a:r>
              <a:rPr lang="zh-CN" altLang="en-US" dirty="0">
                <a:solidFill>
                  <a:srgbClr val="C00000"/>
                </a:solidFill>
                <a:latin typeface="方正超粗黑_GBK" panose="03000509000000000000" pitchFamily="65" charset="-122"/>
                <a:ea typeface="方正超粗黑_GBK" panose="03000509000000000000" pitchFamily="65" charset="-122"/>
              </a:rPr>
              <a:t>第</a:t>
            </a:r>
            <a:r>
              <a:rPr lang="en-US" altLang="zh-CN" dirty="0">
                <a:solidFill>
                  <a:srgbClr val="C00000"/>
                </a:solidFill>
                <a:latin typeface="方正超粗黑_GBK" panose="03000509000000000000" pitchFamily="65" charset="-122"/>
                <a:ea typeface="方正超粗黑_GBK" panose="03000509000000000000" pitchFamily="65" charset="-122"/>
              </a:rPr>
              <a:t>4</a:t>
            </a:r>
            <a:r>
              <a:rPr lang="zh-CN" altLang="en-US" dirty="0">
                <a:solidFill>
                  <a:srgbClr val="C00000"/>
                </a:solidFill>
                <a:latin typeface="方正超粗黑_GBK" panose="03000509000000000000" pitchFamily="65" charset="-122"/>
                <a:ea typeface="方正超粗黑_GBK" panose="03000509000000000000" pitchFamily="65" charset="-122"/>
              </a:rPr>
              <a:t>、</a:t>
            </a:r>
            <a:r>
              <a:rPr lang="en-US" altLang="zh-CN" dirty="0">
                <a:solidFill>
                  <a:srgbClr val="C00000"/>
                </a:solidFill>
                <a:latin typeface="方正超粗黑_GBK" panose="03000509000000000000" pitchFamily="65" charset="-122"/>
                <a:ea typeface="方正超粗黑_GBK" panose="03000509000000000000" pitchFamily="65" charset="-122"/>
              </a:rPr>
              <a:t>5</a:t>
            </a:r>
            <a:r>
              <a:rPr lang="zh-CN" altLang="en-US" dirty="0">
                <a:solidFill>
                  <a:srgbClr val="C00000"/>
                </a:solidFill>
                <a:latin typeface="方正超粗黑_GBK" panose="03000509000000000000" pitchFamily="65" charset="-122"/>
                <a:ea typeface="方正超粗黑_GBK" panose="03000509000000000000" pitchFamily="65" charset="-122"/>
              </a:rPr>
              <a:t>级固定静子叶片</a:t>
            </a:r>
            <a:r>
              <a:rPr lang="zh-CN" altLang="en-US" dirty="0">
                <a:latin typeface="方正超粗黑_GBK" panose="03000509000000000000" pitchFamily="65" charset="-122"/>
                <a:ea typeface="方正超粗黑_GBK" panose="03000509000000000000" pitchFamily="65" charset="-122"/>
              </a:rPr>
              <a:t>。由多个叶片形成扇形叶</a:t>
            </a:r>
            <a:r>
              <a:rPr lang="zh-CN" altLang="en-US" dirty="0" smtClean="0">
                <a:latin typeface="方正超粗黑_GBK" panose="03000509000000000000" pitchFamily="65" charset="-122"/>
                <a:ea typeface="方正超粗黑_GBK" panose="03000509000000000000" pitchFamily="65" charset="-122"/>
              </a:rPr>
              <a:t>片</a:t>
            </a:r>
            <a:r>
              <a:rPr lang="zh-CN" altLang="en-US" dirty="0">
                <a:latin typeface="方正超粗黑_GBK" panose="03000509000000000000" pitchFamily="65" charset="-122"/>
                <a:ea typeface="方正超粗黑_GBK" panose="03000509000000000000" pitchFamily="65" charset="-122"/>
              </a:rPr>
              <a:t>组</a:t>
            </a:r>
            <a:r>
              <a:rPr lang="zh-CN" altLang="en-US" dirty="0" smtClean="0">
                <a:latin typeface="方正超粗黑_GBK" panose="03000509000000000000" pitchFamily="65" charset="-122"/>
                <a:ea typeface="方正超粗黑_GBK" panose="03000509000000000000" pitchFamily="65" charset="-122"/>
              </a:rPr>
              <a:t>，</a:t>
            </a:r>
            <a:r>
              <a:rPr lang="zh-CN" altLang="en-US" dirty="0">
                <a:latin typeface="方正超粗黑_GBK" panose="03000509000000000000" pitchFamily="65" charset="-122"/>
                <a:ea typeface="方正超粗黑_GBK" panose="03000509000000000000" pitchFamily="65" charset="-122"/>
              </a:rPr>
              <a:t>第４级叶片组有</a:t>
            </a:r>
            <a:r>
              <a:rPr lang="zh-CN" altLang="en-US" dirty="0">
                <a:solidFill>
                  <a:srgbClr val="C00000"/>
                </a:solidFill>
                <a:latin typeface="方正超粗黑_GBK" panose="03000509000000000000" pitchFamily="65" charset="-122"/>
                <a:ea typeface="方正超粗黑_GBK" panose="03000509000000000000" pitchFamily="65" charset="-122"/>
              </a:rPr>
              <a:t>９</a:t>
            </a:r>
            <a:r>
              <a:rPr lang="zh-CN" altLang="en-US" dirty="0">
                <a:latin typeface="方正超粗黑_GBK" panose="03000509000000000000" pitchFamily="65" charset="-122"/>
                <a:ea typeface="方正超粗黑_GBK" panose="03000509000000000000" pitchFamily="65" charset="-122"/>
              </a:rPr>
              <a:t>个叶片，第５级叶片组有</a:t>
            </a:r>
            <a:r>
              <a:rPr lang="zh-CN" altLang="en-US" dirty="0">
                <a:solidFill>
                  <a:srgbClr val="C00000"/>
                </a:solidFill>
                <a:latin typeface="方正超粗黑_GBK" panose="03000509000000000000" pitchFamily="65" charset="-122"/>
                <a:ea typeface="方正超粗黑_GBK" panose="03000509000000000000" pitchFamily="65" charset="-122"/>
              </a:rPr>
              <a:t>８</a:t>
            </a:r>
            <a:r>
              <a:rPr lang="zh-CN" altLang="en-US" dirty="0">
                <a:latin typeface="方正超粗黑_GBK" panose="03000509000000000000" pitchFamily="65" charset="-122"/>
                <a:ea typeface="方正超粗黑_GBK" panose="03000509000000000000" pitchFamily="65" charset="-122"/>
              </a:rPr>
              <a:t>个叶片。叶片由钢合金制成。</a:t>
            </a:r>
          </a:p>
        </p:txBody>
      </p:sp>
      <p:pic>
        <p:nvPicPr>
          <p:cNvPr id="7" name="图片 6"/>
          <p:cNvPicPr/>
          <p:nvPr/>
        </p:nvPicPr>
        <p:blipFill>
          <a:blip r:embed="rId3"/>
          <a:stretch>
            <a:fillRect/>
          </a:stretch>
        </p:blipFill>
        <p:spPr>
          <a:xfrm>
            <a:off x="277967" y="210424"/>
            <a:ext cx="3051829" cy="3038419"/>
          </a:xfrm>
          <a:prstGeom prst="rect">
            <a:avLst/>
          </a:prstGeom>
          <a:ln w="28575">
            <a:solidFill>
              <a:schemeClr val="accent2"/>
            </a:solidFill>
          </a:ln>
        </p:spPr>
      </p:pic>
    </p:spTree>
    <p:extLst>
      <p:ext uri="{BB962C8B-B14F-4D97-AF65-F5344CB8AC3E}">
        <p14:creationId xmlns:p14="http://schemas.microsoft.com/office/powerpoint/2010/main" val="4104922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8224" cy="6858000"/>
          </a:xfrm>
          <a:prstGeom prst="rect">
            <a:avLst/>
          </a:prstGeom>
        </p:spPr>
      </p:pic>
      <p:sp>
        <p:nvSpPr>
          <p:cNvPr id="3" name="文本框 2"/>
          <p:cNvSpPr txBox="1"/>
          <p:nvPr/>
        </p:nvSpPr>
        <p:spPr>
          <a:xfrm>
            <a:off x="337149" y="5771621"/>
            <a:ext cx="11517702"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高压压气机静子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后静子机匣</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539" t="24508" r="36007" b="9966"/>
          <a:stretch/>
        </p:blipFill>
        <p:spPr>
          <a:xfrm>
            <a:off x="5369380" y="1677838"/>
            <a:ext cx="6485471" cy="3679167"/>
          </a:xfrm>
          <a:prstGeom prst="rect">
            <a:avLst/>
          </a:prstGeom>
          <a:ln w="28575">
            <a:solidFill>
              <a:schemeClr val="accent2"/>
            </a:solidFill>
          </a:ln>
        </p:spPr>
      </p:pic>
      <p:sp>
        <p:nvSpPr>
          <p:cNvPr id="6" name="文本框 5"/>
          <p:cNvSpPr txBox="1"/>
          <p:nvPr/>
        </p:nvSpPr>
        <p:spPr>
          <a:xfrm>
            <a:off x="7472397" y="100255"/>
            <a:ext cx="4276780"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高压压气机（</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）后静子由</a:t>
            </a:r>
            <a:r>
              <a:rPr lang="zh-CN" altLang="en-US" dirty="0">
                <a:solidFill>
                  <a:srgbClr val="C00000"/>
                </a:solidFill>
                <a:latin typeface="方正超粗黑_GBK" panose="03000509000000000000" pitchFamily="65" charset="-122"/>
                <a:ea typeface="方正超粗黑_GBK" panose="03000509000000000000" pitchFamily="65" charset="-122"/>
              </a:rPr>
              <a:t>后静子机匣</a:t>
            </a:r>
            <a:r>
              <a:rPr lang="zh-CN" altLang="en-US" dirty="0">
                <a:latin typeface="方正超粗黑_GBK" panose="03000509000000000000" pitchFamily="65" charset="-122"/>
                <a:ea typeface="方正超粗黑_GBK" panose="03000509000000000000" pitchFamily="65" charset="-122"/>
              </a:rPr>
              <a:t>、</a:t>
            </a:r>
            <a:r>
              <a:rPr lang="zh-CN" altLang="en-US" dirty="0">
                <a:solidFill>
                  <a:srgbClr val="C00000"/>
                </a:solidFill>
                <a:latin typeface="方正超粗黑_GBK" panose="03000509000000000000" pitchFamily="65" charset="-122"/>
                <a:ea typeface="方正超粗黑_GBK" panose="03000509000000000000" pitchFamily="65" charset="-122"/>
              </a:rPr>
              <a:t>三级静子叶片</a:t>
            </a:r>
            <a:r>
              <a:rPr lang="zh-CN" altLang="en-US" dirty="0">
                <a:latin typeface="方正超粗黑_GBK" panose="03000509000000000000" pitchFamily="65" charset="-122"/>
                <a:ea typeface="方正超粗黑_GBK" panose="03000509000000000000" pitchFamily="65" charset="-122"/>
              </a:rPr>
              <a:t>和静子叶片</a:t>
            </a:r>
            <a:r>
              <a:rPr lang="zh-CN" altLang="en-US" dirty="0">
                <a:solidFill>
                  <a:srgbClr val="C00000"/>
                </a:solidFill>
                <a:latin typeface="方正超粗黑_GBK" panose="03000509000000000000" pitchFamily="65" charset="-122"/>
                <a:ea typeface="方正超粗黑_GBK" panose="03000509000000000000" pitchFamily="65" charset="-122"/>
              </a:rPr>
              <a:t>内环</a:t>
            </a:r>
            <a:r>
              <a:rPr lang="zh-CN" altLang="en-US" dirty="0">
                <a:latin typeface="方正超粗黑_GBK" panose="03000509000000000000" pitchFamily="65" charset="-122"/>
                <a:ea typeface="方正超粗黑_GBK" panose="03000509000000000000" pitchFamily="65" charset="-122"/>
              </a:rPr>
              <a:t>组成。后静子机匣</a:t>
            </a:r>
            <a:r>
              <a:rPr lang="zh-CN" altLang="en-US" dirty="0">
                <a:solidFill>
                  <a:srgbClr val="C00000"/>
                </a:solidFill>
                <a:latin typeface="方正超粗黑_GBK" panose="03000509000000000000" pitchFamily="65" charset="-122"/>
                <a:ea typeface="方正超粗黑_GBK" panose="03000509000000000000" pitchFamily="65" charset="-122"/>
              </a:rPr>
              <a:t>悬臂式安装</a:t>
            </a:r>
            <a:r>
              <a:rPr lang="zh-CN" altLang="en-US" dirty="0">
                <a:latin typeface="方正超粗黑_GBK" panose="03000509000000000000" pitchFamily="65" charset="-122"/>
                <a:ea typeface="方正超粗黑_GBK" panose="03000509000000000000" pitchFamily="65" charset="-122"/>
              </a:rPr>
              <a:t>于</a:t>
            </a:r>
            <a:r>
              <a:rPr lang="zh-CN" altLang="en-US" dirty="0">
                <a:solidFill>
                  <a:srgbClr val="C00000"/>
                </a:solidFill>
                <a:latin typeface="方正超粗黑_GBK" panose="03000509000000000000" pitchFamily="65" charset="-122"/>
                <a:ea typeface="方正超粗黑_GBK" panose="03000509000000000000" pitchFamily="65" charset="-122"/>
              </a:rPr>
              <a:t>后静子支架</a:t>
            </a:r>
            <a:r>
              <a:rPr lang="zh-CN" altLang="en-US" dirty="0">
                <a:latin typeface="方正超粗黑_GBK" panose="03000509000000000000" pitchFamily="65" charset="-122"/>
                <a:ea typeface="方正超粗黑_GBK" panose="03000509000000000000" pitchFamily="65" charset="-122"/>
              </a:rPr>
              <a:t>的</a:t>
            </a:r>
            <a:r>
              <a:rPr lang="zh-CN" altLang="en-US" dirty="0">
                <a:solidFill>
                  <a:srgbClr val="C00000"/>
                </a:solidFill>
                <a:latin typeface="方正超粗黑_GBK" panose="03000509000000000000" pitchFamily="65" charset="-122"/>
                <a:ea typeface="方正超粗黑_GBK" panose="03000509000000000000" pitchFamily="65" charset="-122"/>
              </a:rPr>
              <a:t>内侧</a:t>
            </a:r>
            <a:r>
              <a:rPr lang="zh-CN" altLang="en-US" dirty="0">
                <a:latin typeface="方正超粗黑_GBK" panose="03000509000000000000" pitchFamily="65" charset="-122"/>
                <a:ea typeface="方正超粗黑_GBK" panose="03000509000000000000" pitchFamily="65" charset="-122"/>
              </a:rPr>
              <a:t>安装边上。后静子支架的</a:t>
            </a:r>
            <a:r>
              <a:rPr lang="zh-CN" altLang="en-US" dirty="0">
                <a:solidFill>
                  <a:srgbClr val="C00000"/>
                </a:solidFill>
                <a:latin typeface="方正超粗黑_GBK" panose="03000509000000000000" pitchFamily="65" charset="-122"/>
                <a:ea typeface="方正超粗黑_GBK" panose="03000509000000000000" pitchFamily="65" charset="-122"/>
              </a:rPr>
              <a:t>外侧</a:t>
            </a:r>
            <a:r>
              <a:rPr lang="zh-CN" altLang="en-US" dirty="0">
                <a:latin typeface="方正超粗黑_GBK" panose="03000509000000000000" pitchFamily="65" charset="-122"/>
                <a:ea typeface="方正超粗黑_GBK" panose="03000509000000000000" pitchFamily="65" charset="-122"/>
              </a:rPr>
              <a:t>安装边安装于前静子机匣与燃烧室机匣之间。</a:t>
            </a:r>
          </a:p>
        </p:txBody>
      </p:sp>
    </p:spTree>
    <p:extLst>
      <p:ext uri="{BB962C8B-B14F-4D97-AF65-F5344CB8AC3E}">
        <p14:creationId xmlns:p14="http://schemas.microsoft.com/office/powerpoint/2010/main" val="27096923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b="20728"/>
          <a:stretch/>
        </p:blipFill>
        <p:spPr>
          <a:xfrm>
            <a:off x="1610372" y="246900"/>
            <a:ext cx="8971256" cy="5328482"/>
          </a:xfrm>
          <a:prstGeom prst="rect">
            <a:avLst/>
          </a:prstGeom>
          <a:ln w="28575">
            <a:solidFill>
              <a:schemeClr val="accent2"/>
            </a:solidFill>
          </a:ln>
        </p:spPr>
      </p:pic>
      <p:sp>
        <p:nvSpPr>
          <p:cNvPr id="3" name="文本框 2"/>
          <p:cNvSpPr txBox="1"/>
          <p:nvPr/>
        </p:nvSpPr>
        <p:spPr>
          <a:xfrm>
            <a:off x="337149" y="5771621"/>
            <a:ext cx="11517702"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高压压气机静子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后静子机匣安装</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6" name="文本框 5"/>
          <p:cNvSpPr txBox="1"/>
          <p:nvPr/>
        </p:nvSpPr>
        <p:spPr>
          <a:xfrm>
            <a:off x="5142305" y="516242"/>
            <a:ext cx="135338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前静子机匣</a:t>
            </a:r>
            <a:endParaRPr lang="zh-CN" altLang="en-US" dirty="0">
              <a:latin typeface="方正超粗黑_GBK" panose="03000509000000000000" pitchFamily="65" charset="-122"/>
              <a:ea typeface="方正超粗黑_GBK" panose="03000509000000000000" pitchFamily="65" charset="-122"/>
            </a:endParaRPr>
          </a:p>
        </p:txBody>
      </p:sp>
      <p:cxnSp>
        <p:nvCxnSpPr>
          <p:cNvPr id="8" name="直接箭头连接符 7"/>
          <p:cNvCxnSpPr/>
          <p:nvPr/>
        </p:nvCxnSpPr>
        <p:spPr>
          <a:xfrm>
            <a:off x="5891842" y="897147"/>
            <a:ext cx="379563" cy="293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10027624" y="228304"/>
            <a:ext cx="135338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燃烧室机匣</a:t>
            </a:r>
            <a:endParaRPr lang="zh-CN" altLang="en-US" dirty="0">
              <a:latin typeface="方正超粗黑_GBK" panose="03000509000000000000" pitchFamily="65" charset="-122"/>
              <a:ea typeface="方正超粗黑_GBK" panose="03000509000000000000" pitchFamily="65" charset="-122"/>
            </a:endParaRPr>
          </a:p>
        </p:txBody>
      </p:sp>
      <p:cxnSp>
        <p:nvCxnSpPr>
          <p:cNvPr id="11" name="直接箭头连接符 10"/>
          <p:cNvCxnSpPr/>
          <p:nvPr/>
        </p:nvCxnSpPr>
        <p:spPr>
          <a:xfrm flipH="1">
            <a:off x="9607805" y="580384"/>
            <a:ext cx="419819" cy="211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15" idx="1"/>
          </p:cNvCxnSpPr>
          <p:nvPr/>
        </p:nvCxnSpPr>
        <p:spPr>
          <a:xfrm flipH="1" flipV="1">
            <a:off x="9107476" y="1649399"/>
            <a:ext cx="1118667" cy="574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10226143" y="2039475"/>
            <a:ext cx="135338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后静子支架</a:t>
            </a:r>
            <a:endParaRPr lang="zh-CN" altLang="en-US" dirty="0">
              <a:latin typeface="方正超粗黑_GBK" panose="03000509000000000000" pitchFamily="65" charset="-122"/>
              <a:ea typeface="方正超粗黑_GBK" panose="03000509000000000000" pitchFamily="65" charset="-122"/>
            </a:endParaRPr>
          </a:p>
        </p:txBody>
      </p:sp>
      <p:cxnSp>
        <p:nvCxnSpPr>
          <p:cNvPr id="16" name="直接箭头连接符 15"/>
          <p:cNvCxnSpPr/>
          <p:nvPr/>
        </p:nvCxnSpPr>
        <p:spPr>
          <a:xfrm>
            <a:off x="3554083" y="1092241"/>
            <a:ext cx="2195905" cy="14254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2877390" y="686336"/>
            <a:ext cx="1353386"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后静子机匣</a:t>
            </a:r>
            <a:endParaRPr lang="zh-CN" altLang="en-US" dirty="0">
              <a:latin typeface="方正超粗黑_GBK" panose="03000509000000000000" pitchFamily="65" charset="-122"/>
              <a:ea typeface="方正超粗黑_GBK" panose="03000509000000000000" pitchFamily="65" charset="-122"/>
            </a:endParaRPr>
          </a:p>
        </p:txBody>
      </p:sp>
      <p:sp>
        <p:nvSpPr>
          <p:cNvPr id="19" name="椭圆 18"/>
          <p:cNvSpPr/>
          <p:nvPr/>
        </p:nvSpPr>
        <p:spPr>
          <a:xfrm>
            <a:off x="7466108" y="231769"/>
            <a:ext cx="1395994" cy="82390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233195" y="1758447"/>
            <a:ext cx="1395994" cy="82390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23" idx="3"/>
          </p:cNvCxnSpPr>
          <p:nvPr/>
        </p:nvCxnSpPr>
        <p:spPr>
          <a:xfrm flipV="1">
            <a:off x="4042381" y="3069824"/>
            <a:ext cx="1224527" cy="13144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2276951" y="4199565"/>
            <a:ext cx="1765430"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6</a:t>
            </a:r>
            <a:r>
              <a:rPr lang="zh-CN" altLang="en-US" dirty="0" smtClean="0">
                <a:latin typeface="方正超粗黑_GBK" panose="03000509000000000000" pitchFamily="65" charset="-122"/>
                <a:ea typeface="方正超粗黑_GBK" panose="03000509000000000000" pitchFamily="65" charset="-122"/>
              </a:rPr>
              <a:t>级静子叶片</a:t>
            </a:r>
            <a:endParaRPr lang="zh-CN" altLang="en-US" dirty="0">
              <a:latin typeface="方正超粗黑_GBK" panose="03000509000000000000" pitchFamily="65" charset="-122"/>
              <a:ea typeface="方正超粗黑_GBK" panose="03000509000000000000" pitchFamily="65" charset="-122"/>
            </a:endParaRPr>
          </a:p>
        </p:txBody>
      </p:sp>
      <p:cxnSp>
        <p:nvCxnSpPr>
          <p:cNvPr id="25" name="直接箭头连接符 24"/>
          <p:cNvCxnSpPr/>
          <p:nvPr/>
        </p:nvCxnSpPr>
        <p:spPr>
          <a:xfrm flipV="1">
            <a:off x="5954249" y="3076951"/>
            <a:ext cx="358266" cy="1632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071534" y="4720681"/>
            <a:ext cx="1765430"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7</a:t>
            </a:r>
            <a:r>
              <a:rPr lang="zh-CN" altLang="en-US" dirty="0" smtClean="0">
                <a:latin typeface="方正超粗黑_GBK" panose="03000509000000000000" pitchFamily="65" charset="-122"/>
                <a:ea typeface="方正超粗黑_GBK" panose="03000509000000000000" pitchFamily="65" charset="-122"/>
              </a:rPr>
              <a:t>级静子叶片</a:t>
            </a:r>
            <a:endParaRPr lang="zh-CN" altLang="en-US" dirty="0">
              <a:latin typeface="方正超粗黑_GBK" panose="03000509000000000000" pitchFamily="65" charset="-122"/>
              <a:ea typeface="方正超粗黑_GBK" panose="03000509000000000000" pitchFamily="65" charset="-122"/>
            </a:endParaRPr>
          </a:p>
        </p:txBody>
      </p:sp>
      <p:cxnSp>
        <p:nvCxnSpPr>
          <p:cNvPr id="28" name="直接箭头连接符 27"/>
          <p:cNvCxnSpPr/>
          <p:nvPr/>
        </p:nvCxnSpPr>
        <p:spPr>
          <a:xfrm flipH="1" flipV="1">
            <a:off x="7318373" y="3090759"/>
            <a:ext cx="755952" cy="1828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p:cNvSpPr txBox="1"/>
          <p:nvPr/>
        </p:nvSpPr>
        <p:spPr>
          <a:xfrm>
            <a:off x="7233195" y="4934285"/>
            <a:ext cx="1765430" cy="369332"/>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8</a:t>
            </a:r>
            <a:r>
              <a:rPr lang="zh-CN" altLang="en-US" dirty="0" smtClean="0">
                <a:latin typeface="方正超粗黑_GBK" panose="03000509000000000000" pitchFamily="65" charset="-122"/>
                <a:ea typeface="方正超粗黑_GBK" panose="03000509000000000000" pitchFamily="65" charset="-122"/>
              </a:rPr>
              <a:t>级静子叶片</a:t>
            </a:r>
            <a:endParaRPr lang="zh-CN" altLang="en-US" dirty="0">
              <a:latin typeface="方正超粗黑_GBK" panose="03000509000000000000" pitchFamily="65" charset="-122"/>
              <a:ea typeface="方正超粗黑_GBK" panose="03000509000000000000" pitchFamily="65" charset="-122"/>
            </a:endParaRPr>
          </a:p>
        </p:txBody>
      </p:sp>
      <p:cxnSp>
        <p:nvCxnSpPr>
          <p:cNvPr id="31" name="直接箭头连接符 30"/>
          <p:cNvCxnSpPr>
            <a:stCxn id="33" idx="0"/>
          </p:cNvCxnSpPr>
          <p:nvPr/>
        </p:nvCxnSpPr>
        <p:spPr>
          <a:xfrm flipH="1" flipV="1">
            <a:off x="9061763" y="3097586"/>
            <a:ext cx="1760570" cy="1630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9788106" y="4727704"/>
            <a:ext cx="2068454"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第</a:t>
            </a:r>
            <a:r>
              <a:rPr lang="en-US" altLang="zh-CN" dirty="0" smtClean="0">
                <a:latin typeface="方正超粗黑_GBK" panose="03000509000000000000" pitchFamily="65" charset="-122"/>
                <a:ea typeface="方正超粗黑_GBK" panose="03000509000000000000" pitchFamily="65" charset="-122"/>
              </a:rPr>
              <a:t>9</a:t>
            </a:r>
            <a:r>
              <a:rPr lang="zh-CN" altLang="en-US" dirty="0" smtClean="0">
                <a:latin typeface="方正超粗黑_GBK" panose="03000509000000000000" pitchFamily="65" charset="-122"/>
                <a:ea typeface="方正超粗黑_GBK" panose="03000509000000000000" pitchFamily="65" charset="-122"/>
              </a:rPr>
              <a:t>级静子叶片</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（位于燃烧室机匣）</a:t>
            </a:r>
            <a:endParaRPr lang="zh-CN" altLang="en-US" dirty="0">
              <a:latin typeface="方正超粗黑_GBK" panose="03000509000000000000" pitchFamily="65" charset="-122"/>
              <a:ea typeface="方正超粗黑_GBK" panose="03000509000000000000" pitchFamily="65" charset="-122"/>
            </a:endParaRPr>
          </a:p>
        </p:txBody>
      </p:sp>
      <p:cxnSp>
        <p:nvCxnSpPr>
          <p:cNvPr id="34" name="直接箭头连接符 33"/>
          <p:cNvCxnSpPr/>
          <p:nvPr/>
        </p:nvCxnSpPr>
        <p:spPr>
          <a:xfrm flipH="1" flipV="1">
            <a:off x="8302234" y="612410"/>
            <a:ext cx="2409108" cy="7331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本框 35"/>
          <p:cNvSpPr txBox="1"/>
          <p:nvPr/>
        </p:nvSpPr>
        <p:spPr>
          <a:xfrm>
            <a:off x="10685464" y="1022396"/>
            <a:ext cx="1353386"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后静子支架</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外侧安装边</a:t>
            </a:r>
            <a:endParaRPr lang="zh-CN" altLang="en-US" dirty="0">
              <a:latin typeface="方正超粗黑_GBK" panose="03000509000000000000" pitchFamily="65" charset="-122"/>
              <a:ea typeface="方正超粗黑_GBK" panose="03000509000000000000" pitchFamily="65" charset="-122"/>
            </a:endParaRPr>
          </a:p>
        </p:txBody>
      </p:sp>
      <p:cxnSp>
        <p:nvCxnSpPr>
          <p:cNvPr id="40" name="直接箭头连接符 39"/>
          <p:cNvCxnSpPr/>
          <p:nvPr/>
        </p:nvCxnSpPr>
        <p:spPr>
          <a:xfrm flipH="1" flipV="1">
            <a:off x="8098660" y="2264985"/>
            <a:ext cx="2588405" cy="1046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10704317" y="2997428"/>
            <a:ext cx="1353386"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后静子支架</a:t>
            </a:r>
            <a:endParaRPr lang="en-US" altLang="zh-CN" dirty="0" smtClean="0">
              <a:latin typeface="方正超粗黑_GBK" panose="03000509000000000000" pitchFamily="65" charset="-122"/>
              <a:ea typeface="方正超粗黑_GBK" panose="03000509000000000000" pitchFamily="65" charset="-122"/>
            </a:endParaRPr>
          </a:p>
          <a:p>
            <a:pPr algn="ctr"/>
            <a:r>
              <a:rPr lang="zh-CN" altLang="en-US" dirty="0" smtClean="0">
                <a:latin typeface="方正超粗黑_GBK" panose="03000509000000000000" pitchFamily="65" charset="-122"/>
                <a:ea typeface="方正超粗黑_GBK" panose="03000509000000000000" pitchFamily="65" charset="-122"/>
              </a:rPr>
              <a:t>内侧安装边</a:t>
            </a:r>
            <a:endParaRPr lang="zh-CN" altLang="en-US" dirty="0">
              <a:latin typeface="方正超粗黑_GBK" panose="03000509000000000000" pitchFamily="65" charset="-122"/>
              <a:ea typeface="方正超粗黑_GBK" panose="03000509000000000000" pitchFamily="65" charset="-122"/>
            </a:endParaRPr>
          </a:p>
        </p:txBody>
      </p:sp>
      <p:sp>
        <p:nvSpPr>
          <p:cNvPr id="45" name="椭圆 44"/>
          <p:cNvSpPr/>
          <p:nvPr/>
        </p:nvSpPr>
        <p:spPr>
          <a:xfrm>
            <a:off x="4349335" y="2396925"/>
            <a:ext cx="792970" cy="457258"/>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p:cNvCxnSpPr>
            <a:stCxn id="48" idx="3"/>
          </p:cNvCxnSpPr>
          <p:nvPr/>
        </p:nvCxnSpPr>
        <p:spPr>
          <a:xfrm flipV="1">
            <a:off x="1762719" y="2733375"/>
            <a:ext cx="2639124" cy="956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文本框 47"/>
          <p:cNvSpPr txBox="1"/>
          <p:nvPr/>
        </p:nvSpPr>
        <p:spPr>
          <a:xfrm>
            <a:off x="409333" y="2535763"/>
            <a:ext cx="1353386" cy="2308324"/>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注意：此处只是压入，无连接螺栓。称为悬臂式安</a:t>
            </a:r>
            <a:r>
              <a:rPr lang="zh-CN" altLang="en-US" dirty="0">
                <a:latin typeface="方正超粗黑_GBK" panose="03000509000000000000" pitchFamily="65" charset="-122"/>
                <a:ea typeface="方正超粗黑_GBK" panose="03000509000000000000" pitchFamily="65" charset="-122"/>
              </a:rPr>
              <a:t>装</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确</a:t>
            </a:r>
            <a:r>
              <a:rPr lang="zh-CN" altLang="en-US" dirty="0">
                <a:latin typeface="方正超粗黑_GBK" panose="03000509000000000000" pitchFamily="65" charset="-122"/>
                <a:ea typeface="方正超粗黑_GBK" panose="03000509000000000000" pitchFamily="65" charset="-122"/>
              </a:rPr>
              <a:t>保了前后静子机匣的同心安装</a:t>
            </a:r>
          </a:p>
        </p:txBody>
      </p:sp>
    </p:spTree>
    <p:extLst>
      <p:ext uri="{BB962C8B-B14F-4D97-AF65-F5344CB8AC3E}">
        <p14:creationId xmlns:p14="http://schemas.microsoft.com/office/powerpoint/2010/main" val="2463716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337149" y="5771621"/>
            <a:ext cx="11517702"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高压压气机静子</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后静子机匣</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46333" y="194631"/>
            <a:ext cx="3230112" cy="4801314"/>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后静子机匣由二个半环组成，分离边在</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和</a:t>
            </a:r>
            <a:r>
              <a:rPr lang="en-US" altLang="zh-CN" dirty="0">
                <a:latin typeface="方正超粗黑_GBK" panose="03000509000000000000" pitchFamily="65" charset="-122"/>
                <a:ea typeface="方正超粗黑_GBK" panose="03000509000000000000" pitchFamily="65" charset="-122"/>
              </a:rPr>
              <a:t>9:00</a:t>
            </a:r>
            <a:r>
              <a:rPr lang="zh-CN" altLang="en-US" dirty="0">
                <a:latin typeface="方正超粗黑_GBK" panose="03000509000000000000" pitchFamily="65" charset="-122"/>
                <a:ea typeface="方正超粗黑_GBK" panose="03000509000000000000" pitchFamily="65" charset="-122"/>
              </a:rPr>
              <a:t>位置。两半环通过</a:t>
            </a:r>
            <a:r>
              <a:rPr lang="zh-CN" altLang="en-US" dirty="0">
                <a:solidFill>
                  <a:srgbClr val="C00000"/>
                </a:solidFill>
                <a:latin typeface="方正超粗黑_GBK" panose="03000509000000000000" pitchFamily="65" charset="-122"/>
                <a:ea typeface="方正超粗黑_GBK" panose="03000509000000000000" pitchFamily="65" charset="-122"/>
              </a:rPr>
              <a:t>螺栓</a:t>
            </a:r>
            <a:r>
              <a:rPr lang="zh-CN" altLang="en-US" dirty="0">
                <a:latin typeface="方正超粗黑_GBK" panose="03000509000000000000" pitchFamily="65" charset="-122"/>
                <a:ea typeface="方正超粗黑_GBK" panose="03000509000000000000" pitchFamily="65" charset="-122"/>
              </a:rPr>
              <a:t>连接</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后</a:t>
            </a:r>
            <a:r>
              <a:rPr lang="zh-CN" altLang="en-US" dirty="0">
                <a:latin typeface="方正超粗黑_GBK" panose="03000509000000000000" pitchFamily="65" charset="-122"/>
                <a:ea typeface="方正超粗黑_GBK" panose="03000509000000000000" pitchFamily="65" charset="-122"/>
              </a:rPr>
              <a:t>静子机匣采用</a:t>
            </a:r>
            <a:r>
              <a:rPr lang="zh-CN" altLang="en-US" dirty="0">
                <a:solidFill>
                  <a:srgbClr val="C00000"/>
                </a:solidFill>
                <a:latin typeface="方正超粗黑_GBK" panose="03000509000000000000" pitchFamily="65" charset="-122"/>
                <a:ea typeface="方正超粗黑_GBK" panose="03000509000000000000" pitchFamily="65" charset="-122"/>
              </a:rPr>
              <a:t>锌</a:t>
            </a:r>
            <a:r>
              <a:rPr lang="en-US" altLang="zh-CN" dirty="0">
                <a:solidFill>
                  <a:srgbClr val="C00000"/>
                </a:solidFill>
                <a:latin typeface="方正超粗黑_GBK" panose="03000509000000000000" pitchFamily="65" charset="-122"/>
                <a:ea typeface="方正超粗黑_GBK" panose="03000509000000000000" pitchFamily="65" charset="-122"/>
              </a:rPr>
              <a:t>-</a:t>
            </a:r>
            <a:r>
              <a:rPr lang="zh-CN" altLang="en-US" dirty="0">
                <a:solidFill>
                  <a:srgbClr val="C00000"/>
                </a:solidFill>
                <a:latin typeface="方正超粗黑_GBK" panose="03000509000000000000" pitchFamily="65" charset="-122"/>
                <a:ea typeface="方正超粗黑_GBK" panose="03000509000000000000" pitchFamily="65" charset="-122"/>
              </a:rPr>
              <a:t>镍</a:t>
            </a:r>
            <a:r>
              <a:rPr lang="en-US" altLang="zh-CN" dirty="0">
                <a:solidFill>
                  <a:srgbClr val="C00000"/>
                </a:solidFill>
                <a:latin typeface="方正超粗黑_GBK" panose="03000509000000000000" pitchFamily="65" charset="-122"/>
                <a:ea typeface="方正超粗黑_GBK" panose="03000509000000000000" pitchFamily="65" charset="-122"/>
              </a:rPr>
              <a:t>-</a:t>
            </a:r>
            <a:r>
              <a:rPr lang="zh-CN" altLang="en-US" dirty="0">
                <a:solidFill>
                  <a:srgbClr val="C00000"/>
                </a:solidFill>
                <a:latin typeface="方正超粗黑_GBK" panose="03000509000000000000" pitchFamily="65" charset="-122"/>
                <a:ea typeface="方正超粗黑_GBK" panose="03000509000000000000" pitchFamily="65" charset="-122"/>
              </a:rPr>
              <a:t>钴合金</a:t>
            </a:r>
            <a:r>
              <a:rPr lang="zh-CN" altLang="en-US" dirty="0">
                <a:latin typeface="方正超粗黑_GBK" panose="03000509000000000000" pitchFamily="65" charset="-122"/>
                <a:ea typeface="方正超粗黑_GBK" panose="03000509000000000000" pitchFamily="65" charset="-122"/>
              </a:rPr>
              <a:t>锻造并经过机加工制成</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endParaRPr lang="en-US" altLang="zh-CN"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后静子机匣内部加工</a:t>
            </a:r>
            <a:r>
              <a:rPr lang="zh-CN" altLang="en-US" dirty="0" smtClean="0">
                <a:latin typeface="方正超粗黑_GBK" panose="03000509000000000000" pitchFamily="65" charset="-122"/>
                <a:ea typeface="方正超粗黑_GBK" panose="03000509000000000000" pitchFamily="65" charset="-122"/>
              </a:rPr>
              <a:t>有</a:t>
            </a:r>
            <a:r>
              <a:rPr lang="zh-CN" altLang="en-US" dirty="0" smtClean="0">
                <a:solidFill>
                  <a:srgbClr val="C00000"/>
                </a:solidFill>
                <a:latin typeface="方正超粗黑_GBK" panose="03000509000000000000" pitchFamily="65" charset="-122"/>
                <a:ea typeface="方正超粗黑_GBK" panose="03000509000000000000" pitchFamily="65" charset="-122"/>
              </a:rPr>
              <a:t>周向</a:t>
            </a:r>
            <a:r>
              <a:rPr lang="zh-CN" altLang="en-US" dirty="0">
                <a:solidFill>
                  <a:srgbClr val="C00000"/>
                </a:solidFill>
                <a:latin typeface="方正超粗黑_GBK" panose="03000509000000000000" pitchFamily="65" charset="-122"/>
                <a:ea typeface="方正超粗黑_GBK" panose="03000509000000000000" pitchFamily="65" charset="-122"/>
              </a:rPr>
              <a:t>环槽</a:t>
            </a:r>
            <a:r>
              <a:rPr lang="zh-CN" altLang="en-US" dirty="0">
                <a:latin typeface="方正超粗黑_GBK" panose="03000509000000000000" pitchFamily="65" charset="-122"/>
                <a:ea typeface="方正超粗黑_GBK" panose="03000509000000000000" pitchFamily="65" charset="-122"/>
              </a:rPr>
              <a:t>，用于固定</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级静子叶片。第</a:t>
            </a:r>
            <a:r>
              <a:rPr lang="en-US" altLang="zh-CN" dirty="0">
                <a:latin typeface="方正超粗黑_GBK" panose="03000509000000000000" pitchFamily="65" charset="-122"/>
                <a:ea typeface="方正超粗黑_GBK" panose="03000509000000000000" pitchFamily="65" charset="-122"/>
              </a:rPr>
              <a:t>6</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7</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级静子叶片都是由</a:t>
            </a:r>
            <a:r>
              <a:rPr lang="zh-CN" altLang="en-US" dirty="0">
                <a:solidFill>
                  <a:srgbClr val="C00000"/>
                </a:solidFill>
                <a:latin typeface="方正超粗黑_GBK" panose="03000509000000000000" pitchFamily="65" charset="-122"/>
                <a:ea typeface="方正超粗黑_GBK" panose="03000509000000000000" pitchFamily="65" charset="-122"/>
              </a:rPr>
              <a:t>叶片组</a:t>
            </a:r>
            <a:r>
              <a:rPr lang="zh-CN" altLang="en-US" dirty="0">
                <a:latin typeface="方正超粗黑_GBK" panose="03000509000000000000" pitchFamily="65" charset="-122"/>
                <a:ea typeface="方正超粗黑_GBK" panose="03000509000000000000" pitchFamily="65" charset="-122"/>
              </a:rPr>
              <a:t>装配在一起形成的，几个叶片制造成一个整体即形成一个叶片组。每一级有</a:t>
            </a:r>
            <a:r>
              <a:rPr lang="en-US" altLang="zh-CN" dirty="0">
                <a:solidFill>
                  <a:srgbClr val="C00000"/>
                </a:solidFill>
                <a:latin typeface="方正超粗黑_GBK" panose="03000509000000000000" pitchFamily="65" charset="-122"/>
                <a:ea typeface="方正超粗黑_GBK" panose="03000509000000000000" pitchFamily="65" charset="-122"/>
              </a:rPr>
              <a:t>10</a:t>
            </a:r>
            <a:r>
              <a:rPr lang="zh-CN" altLang="en-US" dirty="0">
                <a:solidFill>
                  <a:srgbClr val="C00000"/>
                </a:solidFill>
                <a:latin typeface="方正超粗黑_GBK" panose="03000509000000000000" pitchFamily="65" charset="-122"/>
                <a:ea typeface="方正超粗黑_GBK" panose="03000509000000000000" pitchFamily="65" charset="-122"/>
              </a:rPr>
              <a:t>个叶片组</a:t>
            </a:r>
            <a:r>
              <a:rPr lang="zh-CN" altLang="en-US" dirty="0">
                <a:latin typeface="方正超粗黑_GBK" panose="03000509000000000000" pitchFamily="65" charset="-122"/>
                <a:ea typeface="方正超粗黑_GBK" panose="03000509000000000000" pitchFamily="65" charset="-122"/>
              </a:rPr>
              <a:t>。</a:t>
            </a:r>
          </a:p>
          <a:p>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机</a:t>
            </a:r>
            <a:r>
              <a:rPr lang="zh-CN" altLang="en-US" dirty="0">
                <a:latin typeface="方正超粗黑_GBK" panose="03000509000000000000" pitchFamily="65" charset="-122"/>
                <a:ea typeface="方正超粗黑_GBK" panose="03000509000000000000" pitchFamily="65" charset="-122"/>
              </a:rPr>
              <a:t>匣上有</a:t>
            </a:r>
            <a:r>
              <a:rPr lang="zh-CN" altLang="en-US" dirty="0">
                <a:solidFill>
                  <a:srgbClr val="C00000"/>
                </a:solidFill>
                <a:latin typeface="方正超粗黑_GBK" panose="03000509000000000000" pitchFamily="65" charset="-122"/>
                <a:ea typeface="方正超粗黑_GBK" panose="03000509000000000000" pitchFamily="65" charset="-122"/>
              </a:rPr>
              <a:t>孔探孔</a:t>
            </a:r>
            <a:r>
              <a:rPr lang="zh-CN" altLang="en-US" dirty="0">
                <a:latin typeface="方正超粗黑_GBK" panose="03000509000000000000" pitchFamily="65" charset="-122"/>
                <a:ea typeface="方正超粗黑_GBK" panose="03000509000000000000" pitchFamily="65" charset="-122"/>
              </a:rPr>
              <a:t>用于发动机内部检查</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42423133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8224" cy="6858000"/>
          </a:xfrm>
          <a:prstGeom prst="rect">
            <a:avLst/>
          </a:prstGeom>
        </p:spPr>
      </p:pic>
      <p:sp>
        <p:nvSpPr>
          <p:cNvPr id="3" name="文本框 2"/>
          <p:cNvSpPr txBox="1"/>
          <p:nvPr/>
        </p:nvSpPr>
        <p:spPr>
          <a:xfrm>
            <a:off x="7591245" y="5771621"/>
            <a:ext cx="4047945" cy="923330"/>
          </a:xfrm>
          <a:prstGeom prst="rect">
            <a:avLst/>
          </a:prstGeom>
          <a:solidFill>
            <a:schemeClr val="bg2"/>
          </a:solidFill>
        </p:spPr>
        <p:txBody>
          <a:bodyPr wrap="square" rtlCol="0">
            <a:spAutoFit/>
          </a:bodyPr>
          <a:lstStyle/>
          <a:p>
            <a:pPr algn="ctr"/>
            <a:r>
              <a:rPr lang="zh-CN" altLang="en-US" sz="5400" dirty="0">
                <a:solidFill>
                  <a:srgbClr val="C00000"/>
                </a:solidFill>
                <a:latin typeface="方正超粗黑_GBK" panose="03000509000000000000" pitchFamily="65" charset="-122"/>
                <a:ea typeface="方正超粗黑_GBK" panose="03000509000000000000" pitchFamily="65" charset="-122"/>
              </a:rPr>
              <a:t>燃</a:t>
            </a:r>
            <a:r>
              <a:rPr lang="zh-CN" altLang="en-US" sz="5400" dirty="0" smtClean="0">
                <a:solidFill>
                  <a:srgbClr val="C00000"/>
                </a:solidFill>
                <a:latin typeface="方正超粗黑_GBK" panose="03000509000000000000" pitchFamily="65" charset="-122"/>
                <a:ea typeface="方正超粗黑_GBK" panose="03000509000000000000" pitchFamily="65" charset="-122"/>
              </a:rPr>
              <a:t>烧室</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5641676" y="145258"/>
            <a:ext cx="6167886" cy="1200329"/>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CFM56-7</a:t>
            </a:r>
            <a:r>
              <a:rPr lang="zh-CN" altLang="en-US" dirty="0">
                <a:latin typeface="方正超粗黑_GBK" panose="03000509000000000000" pitchFamily="65" charset="-122"/>
                <a:ea typeface="方正超粗黑_GBK" panose="03000509000000000000" pitchFamily="65" charset="-122"/>
              </a:rPr>
              <a:t>既可用单</a:t>
            </a:r>
            <a:r>
              <a:rPr lang="zh-CN" altLang="en-US" dirty="0" smtClean="0">
                <a:latin typeface="方正超粗黑_GBK" panose="03000509000000000000" pitchFamily="65" charset="-122"/>
                <a:ea typeface="方正超粗黑_GBK" panose="03000509000000000000" pitchFamily="65" charset="-122"/>
              </a:rPr>
              <a:t>环燃</a:t>
            </a:r>
            <a:r>
              <a:rPr lang="zh-CN" altLang="en-US" dirty="0">
                <a:latin typeface="方正超粗黑_GBK" panose="03000509000000000000" pitchFamily="65" charset="-122"/>
                <a:ea typeface="方正超粗黑_GBK" panose="03000509000000000000" pitchFamily="65" charset="-122"/>
              </a:rPr>
              <a:t>烧室，也用双</a:t>
            </a:r>
            <a:r>
              <a:rPr lang="zh-CN" altLang="en-US" dirty="0" smtClean="0">
                <a:latin typeface="方正超粗黑_GBK" panose="03000509000000000000" pitchFamily="65" charset="-122"/>
                <a:ea typeface="方正超粗黑_GBK" panose="03000509000000000000" pitchFamily="65" charset="-122"/>
              </a:rPr>
              <a:t>环燃</a:t>
            </a:r>
            <a:r>
              <a:rPr lang="zh-CN" altLang="en-US" dirty="0">
                <a:latin typeface="方正超粗黑_GBK" panose="03000509000000000000" pitchFamily="65" charset="-122"/>
                <a:ea typeface="方正超粗黑_GBK" panose="03000509000000000000" pitchFamily="65" charset="-122"/>
              </a:rPr>
              <a:t>烧室。双</a:t>
            </a:r>
            <a:r>
              <a:rPr lang="zh-CN" altLang="en-US" dirty="0" smtClean="0">
                <a:latin typeface="方正超粗黑_GBK" panose="03000509000000000000" pitchFamily="65" charset="-122"/>
                <a:ea typeface="方正超粗黑_GBK" panose="03000509000000000000" pitchFamily="65" charset="-122"/>
              </a:rPr>
              <a:t>环燃</a:t>
            </a:r>
            <a:r>
              <a:rPr lang="zh-CN" altLang="en-US" dirty="0">
                <a:latin typeface="方正超粗黑_GBK" panose="03000509000000000000" pitchFamily="65" charset="-122"/>
                <a:ea typeface="方正超粗黑_GBK" panose="03000509000000000000" pitchFamily="65" charset="-122"/>
              </a:rPr>
              <a:t>烧室</a:t>
            </a:r>
            <a:r>
              <a:rPr lang="en-US" altLang="zh-CN" dirty="0" err="1">
                <a:latin typeface="方正超粗黑_GBK" panose="03000509000000000000" pitchFamily="65" charset="-122"/>
                <a:ea typeface="方正超粗黑_GBK" panose="03000509000000000000" pitchFamily="65" charset="-122"/>
              </a:rPr>
              <a:t>NOx</a:t>
            </a:r>
            <a:r>
              <a:rPr lang="zh-CN" altLang="en-US" dirty="0">
                <a:latin typeface="方正超粗黑_GBK" panose="03000509000000000000" pitchFamily="65" charset="-122"/>
                <a:ea typeface="方正超粗黑_GBK" panose="03000509000000000000" pitchFamily="65" charset="-122"/>
              </a:rPr>
              <a:t>排放量较单</a:t>
            </a:r>
            <a:r>
              <a:rPr lang="zh-CN" altLang="en-US" dirty="0" smtClean="0">
                <a:latin typeface="方正超粗黑_GBK" panose="03000509000000000000" pitchFamily="65" charset="-122"/>
                <a:ea typeface="方正超粗黑_GBK" panose="03000509000000000000" pitchFamily="65" charset="-122"/>
              </a:rPr>
              <a:t>环燃</a:t>
            </a:r>
            <a:r>
              <a:rPr lang="zh-CN" altLang="en-US" dirty="0">
                <a:latin typeface="方正超粗黑_GBK" panose="03000509000000000000" pitchFamily="65" charset="-122"/>
                <a:ea typeface="方正超粗黑_GBK" panose="03000509000000000000" pitchFamily="65" charset="-122"/>
              </a:rPr>
              <a:t>烧室可降低</a:t>
            </a:r>
            <a:r>
              <a:rPr lang="en-US" altLang="zh-CN" dirty="0">
                <a:latin typeface="方正超粗黑_GBK" panose="03000509000000000000" pitchFamily="65" charset="-122"/>
                <a:ea typeface="方正超粗黑_GBK" panose="03000509000000000000" pitchFamily="65" charset="-122"/>
              </a:rPr>
              <a:t>45</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双</a:t>
            </a:r>
            <a:r>
              <a:rPr lang="zh-CN" altLang="en-US" dirty="0" smtClean="0">
                <a:latin typeface="方正超粗黑_GBK" panose="03000509000000000000" pitchFamily="65" charset="-122"/>
                <a:ea typeface="方正超粗黑_GBK" panose="03000509000000000000" pitchFamily="65" charset="-122"/>
              </a:rPr>
              <a:t>环燃</a:t>
            </a:r>
            <a:r>
              <a:rPr lang="zh-CN" altLang="en-US" dirty="0">
                <a:latin typeface="方正超粗黑_GBK" panose="03000509000000000000" pitchFamily="65" charset="-122"/>
                <a:ea typeface="方正超粗黑_GBK" panose="03000509000000000000" pitchFamily="65" charset="-122"/>
              </a:rPr>
              <a:t>烧</a:t>
            </a:r>
            <a:r>
              <a:rPr lang="zh-CN" altLang="en-US" dirty="0" smtClean="0">
                <a:latin typeface="方正超粗黑_GBK" panose="03000509000000000000" pitchFamily="65" charset="-122"/>
                <a:ea typeface="方正超粗黑_GBK" panose="03000509000000000000" pitchFamily="65" charset="-122"/>
              </a:rPr>
              <a:t>室：火</a:t>
            </a:r>
            <a:r>
              <a:rPr lang="zh-CN" altLang="en-US" dirty="0">
                <a:latin typeface="方正超粗黑_GBK" panose="03000509000000000000" pitchFamily="65" charset="-122"/>
                <a:ea typeface="方正超粗黑_GBK" panose="03000509000000000000" pitchFamily="65" charset="-122"/>
              </a:rPr>
              <a:t>焰筒沿径向有两个并行燃烧</a:t>
            </a:r>
            <a:r>
              <a:rPr lang="zh-CN" altLang="en-US" dirty="0" smtClean="0">
                <a:latin typeface="方正超粗黑_GBK" panose="03000509000000000000" pitchFamily="65" charset="-122"/>
                <a:ea typeface="方正超粗黑_GBK" panose="03000509000000000000" pitchFamily="65" charset="-122"/>
              </a:rPr>
              <a:t>区。低功率：仅预燃级（外侧）工作；高功率：预燃级</a:t>
            </a:r>
            <a:r>
              <a:rPr lang="en-US" altLang="zh-CN" dirty="0" smtClean="0">
                <a:latin typeface="方正超粗黑_GBK" panose="03000509000000000000" pitchFamily="65" charset="-122"/>
                <a:ea typeface="方正超粗黑_GBK" panose="03000509000000000000" pitchFamily="65" charset="-122"/>
              </a:rPr>
              <a:t>+</a:t>
            </a:r>
            <a:r>
              <a:rPr lang="zh-CN" altLang="en-US" dirty="0" smtClean="0">
                <a:latin typeface="方正超粗黑_GBK" panose="03000509000000000000" pitchFamily="65" charset="-122"/>
                <a:ea typeface="方正超粗黑_GBK" panose="03000509000000000000" pitchFamily="65" charset="-122"/>
              </a:rPr>
              <a:t>主燃级。</a:t>
            </a:r>
            <a:endParaRPr lang="zh-CN" altLang="en-US" dirty="0">
              <a:latin typeface="方正超粗黑_GBK" panose="03000509000000000000" pitchFamily="65" charset="-122"/>
              <a:ea typeface="方正超粗黑_GBK" panose="03000509000000000000" pitchFamily="65"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5057" t="14207" r="23619" b="20288"/>
          <a:stretch/>
        </p:blipFill>
        <p:spPr>
          <a:xfrm>
            <a:off x="7005715" y="1832082"/>
            <a:ext cx="4728107" cy="3188492"/>
          </a:xfrm>
          <a:prstGeom prst="rect">
            <a:avLst/>
          </a:prstGeom>
          <a:ln w="28575">
            <a:solidFill>
              <a:schemeClr val="accent2"/>
            </a:solidFill>
          </a:ln>
        </p:spPr>
      </p:pic>
      <p:sp>
        <p:nvSpPr>
          <p:cNvPr id="6" name="文本框 5"/>
          <p:cNvSpPr txBox="1"/>
          <p:nvPr/>
        </p:nvSpPr>
        <p:spPr>
          <a:xfrm>
            <a:off x="5815211" y="2506509"/>
            <a:ext cx="887514" cy="646331"/>
          </a:xfrm>
          <a:prstGeom prst="rect">
            <a:avLst/>
          </a:prstGeom>
          <a:solidFill>
            <a:schemeClr val="bg2"/>
          </a:solidFill>
        </p:spPr>
        <p:txBody>
          <a:bodyPr wrap="square" rtlCol="0">
            <a:spAutoFit/>
          </a:bodyPr>
          <a:lstStyle/>
          <a:p>
            <a:pPr algn="ctr"/>
            <a:r>
              <a:rPr lang="zh-CN" altLang="en-US" dirty="0" smtClean="0">
                <a:latin typeface="方正超粗黑_GBK" panose="03000509000000000000" pitchFamily="65" charset="-122"/>
                <a:ea typeface="方正超粗黑_GBK" panose="03000509000000000000" pitchFamily="65" charset="-122"/>
              </a:rPr>
              <a:t>预燃级（外侧）</a:t>
            </a:r>
            <a:endParaRPr lang="zh-CN" altLang="en-US" dirty="0">
              <a:latin typeface="方正超粗黑_GBK" panose="03000509000000000000" pitchFamily="65" charset="-122"/>
              <a:ea typeface="方正超粗黑_GBK" panose="03000509000000000000" pitchFamily="65" charset="-122"/>
            </a:endParaRPr>
          </a:p>
        </p:txBody>
      </p:sp>
      <p:sp>
        <p:nvSpPr>
          <p:cNvPr id="7" name="文本框 6"/>
          <p:cNvSpPr txBox="1"/>
          <p:nvPr/>
        </p:nvSpPr>
        <p:spPr>
          <a:xfrm>
            <a:off x="5858343" y="3602064"/>
            <a:ext cx="887514"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主燃级</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（内侧）</a:t>
            </a:r>
            <a:endParaRPr lang="zh-CN" altLang="en-US" dirty="0">
              <a:latin typeface="方正超粗黑_GBK" panose="03000509000000000000" pitchFamily="65" charset="-122"/>
              <a:ea typeface="方正超粗黑_GBK" panose="03000509000000000000" pitchFamily="65" charset="-122"/>
            </a:endParaRPr>
          </a:p>
        </p:txBody>
      </p:sp>
      <p:cxnSp>
        <p:nvCxnSpPr>
          <p:cNvPr id="9" name="直接箭头连接符 8"/>
          <p:cNvCxnSpPr>
            <a:stCxn id="6" idx="3"/>
          </p:cNvCxnSpPr>
          <p:nvPr/>
        </p:nvCxnSpPr>
        <p:spPr>
          <a:xfrm>
            <a:off x="6702725" y="2829675"/>
            <a:ext cx="2208362" cy="6571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a:off x="6790073" y="3779441"/>
            <a:ext cx="2839553" cy="458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9852936" y="4666631"/>
            <a:ext cx="1801914" cy="707886"/>
          </a:xfrm>
          <a:prstGeom prst="rect">
            <a:avLst/>
          </a:prstGeom>
          <a:solidFill>
            <a:schemeClr val="bg2"/>
          </a:solidFill>
        </p:spPr>
        <p:txBody>
          <a:bodyPr wrap="square" rtlCol="0">
            <a:spAutoFit/>
          </a:bodyPr>
          <a:lstStyle/>
          <a:p>
            <a:pPr algn="ctr"/>
            <a:r>
              <a:rPr lang="en-US" altLang="zh-CN" sz="4000" dirty="0" smtClean="0">
                <a:solidFill>
                  <a:srgbClr val="C00000"/>
                </a:solidFill>
                <a:latin typeface="方正超粗黑_GBK" panose="03000509000000000000" pitchFamily="65" charset="-122"/>
                <a:ea typeface="方正超粗黑_GBK" panose="03000509000000000000" pitchFamily="65" charset="-122"/>
              </a:rPr>
              <a:t>DAC</a:t>
            </a:r>
            <a:endParaRPr lang="zh-CN" altLang="en-US" sz="4000" dirty="0">
              <a:solidFill>
                <a:srgbClr val="C00000"/>
              </a:solidFill>
              <a:latin typeface="方正超粗黑_GBK" panose="03000509000000000000" pitchFamily="65" charset="-122"/>
              <a:ea typeface="方正超粗黑_GBK" panose="03000509000000000000" pitchFamily="65" charset="-122"/>
            </a:endParaRPr>
          </a:p>
        </p:txBody>
      </p:sp>
      <p:sp>
        <p:nvSpPr>
          <p:cNvPr id="16" name="文本框 15"/>
          <p:cNvSpPr txBox="1"/>
          <p:nvPr/>
        </p:nvSpPr>
        <p:spPr>
          <a:xfrm>
            <a:off x="333627" y="3103162"/>
            <a:ext cx="2763255" cy="646331"/>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有</a:t>
            </a:r>
            <a:r>
              <a:rPr lang="zh-CN" altLang="en-US" dirty="0">
                <a:latin typeface="方正超粗黑_GBK" panose="03000509000000000000" pitchFamily="65" charset="-122"/>
                <a:ea typeface="方正超粗黑_GBK" panose="03000509000000000000" pitchFamily="65" charset="-122"/>
              </a:rPr>
              <a:t>二种类型的燃烧室</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单</a:t>
            </a:r>
            <a:r>
              <a:rPr lang="zh-CN" altLang="en-US" dirty="0">
                <a:latin typeface="方正超粗黑_GBK" panose="03000509000000000000" pitchFamily="65" charset="-122"/>
                <a:ea typeface="方正超粗黑_GBK" panose="03000509000000000000" pitchFamily="65" charset="-122"/>
              </a:rPr>
              <a:t>环燃烧</a:t>
            </a:r>
            <a:r>
              <a:rPr lang="zh-CN" altLang="en-US" dirty="0" smtClean="0">
                <a:latin typeface="方正超粗黑_GBK" panose="03000509000000000000" pitchFamily="65" charset="-122"/>
                <a:ea typeface="方正超粗黑_GBK" panose="03000509000000000000" pitchFamily="65" charset="-122"/>
              </a:rPr>
              <a:t>室和</a:t>
            </a:r>
            <a:r>
              <a:rPr lang="zh-CN" altLang="en-US" dirty="0">
                <a:latin typeface="方正超粗黑_GBK" panose="03000509000000000000" pitchFamily="65" charset="-122"/>
                <a:ea typeface="方正超粗黑_GBK" panose="03000509000000000000" pitchFamily="65" charset="-122"/>
              </a:rPr>
              <a:t>双环燃烧</a:t>
            </a:r>
            <a:r>
              <a:rPr lang="zh-CN" altLang="en-US" dirty="0" smtClean="0">
                <a:latin typeface="方正超粗黑_GBK" panose="03000509000000000000" pitchFamily="65" charset="-122"/>
                <a:ea typeface="方正超粗黑_GBK" panose="03000509000000000000" pitchFamily="65" charset="-122"/>
              </a:rPr>
              <a:t>室</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8905163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双环燃烧室</a:t>
            </a:r>
            <a:endParaRPr lang="zh-CN" altLang="en-US" dirty="0"/>
          </a:p>
        </p:txBody>
      </p:sp>
      <p:sp>
        <p:nvSpPr>
          <p:cNvPr id="3" name="内容占位符 2"/>
          <p:cNvSpPr>
            <a:spLocks noGrp="1"/>
          </p:cNvSpPr>
          <p:nvPr>
            <p:ph idx="1"/>
          </p:nvPr>
        </p:nvSpPr>
        <p:spPr/>
        <p:txBody>
          <a:bodyPr/>
          <a:lstStyle/>
          <a:p>
            <a:r>
              <a:rPr lang="zh-CN" altLang="en-US" dirty="0" smtClean="0"/>
              <a:t>低功率下：预燃级采用低流量设计。低流量提升了工作稳定性和完全燃烧。</a:t>
            </a:r>
            <a:endParaRPr lang="en-US" altLang="zh-CN" dirty="0" smtClean="0"/>
          </a:p>
          <a:p>
            <a:r>
              <a:rPr lang="zh-CN" altLang="en-US" dirty="0" smtClean="0"/>
              <a:t>高功率下：预燃级和主燃级共同工作，大多数油气混合气在主燃级燃烧。高气流速率降低了燃烧的残留时间。流过旋流器的总气流超过传统燃烧的两倍，所以双环燃烧室可获得较低的燃烧温度。</a:t>
            </a:r>
            <a:endParaRPr lang="en-US" altLang="zh-CN" dirty="0" smtClean="0"/>
          </a:p>
          <a:p>
            <a:r>
              <a:rPr lang="en-US" altLang="zh-CN" dirty="0" err="1" smtClean="0"/>
              <a:t>NOx</a:t>
            </a:r>
            <a:r>
              <a:rPr lang="zh-CN" altLang="en-US" dirty="0" smtClean="0"/>
              <a:t>在极高温度生成，残留时间决定生成</a:t>
            </a:r>
            <a:r>
              <a:rPr lang="en-US" altLang="zh-CN" dirty="0" err="1" smtClean="0"/>
              <a:t>NOx</a:t>
            </a:r>
            <a:r>
              <a:rPr lang="zh-CN" altLang="en-US" dirty="0" smtClean="0"/>
              <a:t>的量。</a:t>
            </a:r>
            <a:endParaRPr lang="en-US" altLang="zh-CN" dirty="0" smtClean="0"/>
          </a:p>
          <a:p>
            <a:r>
              <a:rPr lang="en-US" altLang="zh-CN" dirty="0" smtClean="0"/>
              <a:t>DAC</a:t>
            </a:r>
            <a:r>
              <a:rPr lang="zh-CN" altLang="en-US" dirty="0" smtClean="0"/>
              <a:t>通过增加燃烧区气流速度和缩短燃烧室长度，降低燃烧温度和减小残留时间，以降低</a:t>
            </a:r>
            <a:r>
              <a:rPr lang="en-US" altLang="zh-CN" dirty="0" smtClean="0"/>
              <a:t>NOX</a:t>
            </a:r>
            <a:r>
              <a:rPr lang="zh-CN" altLang="en-US" dirty="0" smtClean="0"/>
              <a:t>排放。</a:t>
            </a:r>
            <a:endParaRPr lang="zh-CN" altLang="en-US" dirty="0"/>
          </a:p>
        </p:txBody>
      </p:sp>
    </p:spTree>
    <p:extLst>
      <p:ext uri="{BB962C8B-B14F-4D97-AF65-F5344CB8AC3E}">
        <p14:creationId xmlns:p14="http://schemas.microsoft.com/office/powerpoint/2010/main" val="17275066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776" y="0"/>
            <a:ext cx="9698224" cy="6858000"/>
          </a:xfrm>
          <a:prstGeom prst="rect">
            <a:avLst/>
          </a:prstGeom>
        </p:spPr>
      </p:pic>
      <p:sp>
        <p:nvSpPr>
          <p:cNvPr id="3" name="文本框 2"/>
          <p:cNvSpPr txBox="1"/>
          <p:nvPr/>
        </p:nvSpPr>
        <p:spPr>
          <a:xfrm>
            <a:off x="4072028" y="5659480"/>
            <a:ext cx="4047945" cy="923330"/>
          </a:xfrm>
          <a:prstGeom prst="rect">
            <a:avLst/>
          </a:prstGeom>
          <a:solidFill>
            <a:schemeClr val="bg2"/>
          </a:solidFill>
        </p:spPr>
        <p:txBody>
          <a:bodyPr wrap="square" rtlCol="0">
            <a:spAutoFit/>
          </a:bodyPr>
          <a:lstStyle/>
          <a:p>
            <a:pPr algn="ctr"/>
            <a:r>
              <a:rPr lang="zh-CN" altLang="en-US" sz="5400" dirty="0">
                <a:solidFill>
                  <a:srgbClr val="C00000"/>
                </a:solidFill>
                <a:latin typeface="方正超粗黑_GBK" panose="03000509000000000000" pitchFamily="65" charset="-122"/>
                <a:ea typeface="方正超粗黑_GBK" panose="03000509000000000000" pitchFamily="65" charset="-122"/>
              </a:rPr>
              <a:t>燃</a:t>
            </a:r>
            <a:r>
              <a:rPr lang="zh-CN" altLang="en-US" sz="5400" dirty="0" smtClean="0">
                <a:solidFill>
                  <a:srgbClr val="C00000"/>
                </a:solidFill>
                <a:latin typeface="方正超粗黑_GBK" panose="03000509000000000000" pitchFamily="65" charset="-122"/>
                <a:ea typeface="方正超粗黑_GBK" panose="03000509000000000000" pitchFamily="65" charset="-122"/>
              </a:rPr>
              <a:t>烧室</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342254" y="290951"/>
            <a:ext cx="3729774" cy="1754326"/>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燃烧室位于高压压气机（</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）和低压涡轮之间有。来自高压压气机的空气在燃烧室内与燃油混合，燃油由</a:t>
            </a:r>
            <a:r>
              <a:rPr lang="en-US" altLang="zh-CN" dirty="0">
                <a:latin typeface="方正超粗黑_GBK" panose="03000509000000000000" pitchFamily="65" charset="-122"/>
                <a:ea typeface="方正超粗黑_GBK" panose="03000509000000000000" pitchFamily="65" charset="-122"/>
              </a:rPr>
              <a:t>20</a:t>
            </a:r>
            <a:r>
              <a:rPr lang="zh-CN" altLang="en-US" dirty="0">
                <a:latin typeface="方正超粗黑_GBK" panose="03000509000000000000" pitchFamily="65" charset="-122"/>
                <a:ea typeface="方正超粗黑_GBK" panose="03000509000000000000" pitchFamily="65" charset="-122"/>
              </a:rPr>
              <a:t>个燃油喷嘴提供。在燃烧室机匣上安装有二个点火嘴，分别位于</a:t>
            </a:r>
            <a:r>
              <a:rPr lang="en-US" altLang="zh-CN" dirty="0">
                <a:latin typeface="方正超粗黑_GBK" panose="03000509000000000000" pitchFamily="65" charset="-122"/>
                <a:ea typeface="方正超粗黑_GBK" panose="03000509000000000000" pitchFamily="65" charset="-122"/>
              </a:rPr>
              <a:t>4</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和</a:t>
            </a:r>
            <a:r>
              <a:rPr lang="en-US" altLang="zh-CN" dirty="0">
                <a:latin typeface="方正超粗黑_GBK" panose="03000509000000000000" pitchFamily="65" charset="-122"/>
                <a:ea typeface="方正超粗黑_GBK" panose="03000509000000000000" pitchFamily="65" charset="-122"/>
              </a:rPr>
              <a:t>8</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00</a:t>
            </a:r>
            <a:r>
              <a:rPr lang="zh-CN" altLang="en-US" dirty="0">
                <a:latin typeface="方正超粗黑_GBK" panose="03000509000000000000" pitchFamily="65" charset="-122"/>
                <a:ea typeface="方正超粗黑_GBK" panose="03000509000000000000" pitchFamily="65" charset="-122"/>
              </a:rPr>
              <a:t>位置</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342254" y="4207343"/>
            <a:ext cx="3832931"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燃烧室机匣上有</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级引气孔，可以向飞机和发动机提供第</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级引气。</a:t>
            </a:r>
          </a:p>
        </p:txBody>
      </p:sp>
      <p:sp>
        <p:nvSpPr>
          <p:cNvPr id="6" name="下箭头 5"/>
          <p:cNvSpPr/>
          <p:nvPr/>
        </p:nvSpPr>
        <p:spPr>
          <a:xfrm flipV="1">
            <a:off x="5529532" y="1752387"/>
            <a:ext cx="370935" cy="5857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5" idx="0"/>
          </p:cNvCxnSpPr>
          <p:nvPr/>
        </p:nvCxnSpPr>
        <p:spPr>
          <a:xfrm flipV="1">
            <a:off x="2258720" y="2251494"/>
            <a:ext cx="3374329" cy="1955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096000" y="4362618"/>
            <a:ext cx="2671910" cy="646331"/>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燃烧室包括：燃烧室机匣和燃烧室环形火焰筒。</a:t>
            </a:r>
          </a:p>
        </p:txBody>
      </p:sp>
      <p:cxnSp>
        <p:nvCxnSpPr>
          <p:cNvPr id="10" name="直接箭头连接符 9"/>
          <p:cNvCxnSpPr/>
          <p:nvPr/>
        </p:nvCxnSpPr>
        <p:spPr>
          <a:xfrm flipH="1" flipV="1">
            <a:off x="7783164" y="2981792"/>
            <a:ext cx="2559908" cy="447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003766" y="3205396"/>
            <a:ext cx="1443487" cy="36933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环</a:t>
            </a:r>
            <a:r>
              <a:rPr lang="zh-CN" altLang="en-US" dirty="0">
                <a:latin typeface="方正超粗黑_GBK" panose="03000509000000000000" pitchFamily="65" charset="-122"/>
                <a:ea typeface="方正超粗黑_GBK" panose="03000509000000000000" pitchFamily="65" charset="-122"/>
              </a:rPr>
              <a:t>形火焰筒。</a:t>
            </a:r>
          </a:p>
        </p:txBody>
      </p:sp>
    </p:spTree>
    <p:extLst>
      <p:ext uri="{BB962C8B-B14F-4D97-AF65-F5344CB8AC3E}">
        <p14:creationId xmlns:p14="http://schemas.microsoft.com/office/powerpoint/2010/main" val="39903399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143" y="0"/>
            <a:ext cx="9696857" cy="6858000"/>
          </a:xfrm>
          <a:prstGeom prst="rect">
            <a:avLst/>
          </a:prstGeom>
        </p:spPr>
      </p:pic>
      <p:sp>
        <p:nvSpPr>
          <p:cNvPr id="3" name="文本框 2"/>
          <p:cNvSpPr txBox="1"/>
          <p:nvPr/>
        </p:nvSpPr>
        <p:spPr>
          <a:xfrm>
            <a:off x="4421807" y="5819021"/>
            <a:ext cx="4047945" cy="923330"/>
          </a:xfrm>
          <a:prstGeom prst="rect">
            <a:avLst/>
          </a:prstGeom>
          <a:solidFill>
            <a:schemeClr val="bg2"/>
          </a:solidFill>
        </p:spPr>
        <p:txBody>
          <a:bodyPr wrap="square" rtlCol="0">
            <a:spAutoFit/>
          </a:bodyPr>
          <a:lstStyle/>
          <a:p>
            <a:pPr algn="ctr"/>
            <a:r>
              <a:rPr lang="zh-CN" altLang="en-US" sz="5400" dirty="0">
                <a:solidFill>
                  <a:srgbClr val="C00000"/>
                </a:solidFill>
                <a:latin typeface="方正超粗黑_GBK" panose="03000509000000000000" pitchFamily="65" charset="-122"/>
                <a:ea typeface="方正超粗黑_GBK" panose="03000509000000000000" pitchFamily="65" charset="-122"/>
              </a:rPr>
              <a:t>燃</a:t>
            </a:r>
            <a:r>
              <a:rPr lang="zh-CN" altLang="en-US" sz="5400" dirty="0" smtClean="0">
                <a:solidFill>
                  <a:srgbClr val="C00000"/>
                </a:solidFill>
                <a:latin typeface="方正超粗黑_GBK" panose="03000509000000000000" pitchFamily="65" charset="-122"/>
                <a:ea typeface="方正超粗黑_GBK" panose="03000509000000000000" pitchFamily="65" charset="-122"/>
              </a:rPr>
              <a:t>烧室机匣</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126594" y="135675"/>
            <a:ext cx="2892652" cy="3693319"/>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燃烧室机匣是焊接结构</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(1)</a:t>
            </a:r>
            <a:r>
              <a:rPr lang="zh-CN" altLang="en-US" dirty="0" smtClean="0">
                <a:latin typeface="方正超粗黑_GBK" panose="03000509000000000000" pitchFamily="65" charset="-122"/>
                <a:ea typeface="方正超粗黑_GBK" panose="03000509000000000000" pitchFamily="65" charset="-122"/>
              </a:rPr>
              <a:t>它</a:t>
            </a:r>
            <a:r>
              <a:rPr lang="zh-CN" altLang="en-US" dirty="0">
                <a:latin typeface="方正超粗黑_GBK" panose="03000509000000000000" pitchFamily="65" charset="-122"/>
                <a:ea typeface="方正超粗黑_GBK" panose="03000509000000000000" pitchFamily="65" charset="-122"/>
              </a:rPr>
              <a:t>可以提供</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，燃烧室和</a:t>
            </a:r>
            <a:r>
              <a:rPr lang="en-US" altLang="zh-CN" dirty="0">
                <a:latin typeface="方正超粗黑_GBK" panose="03000509000000000000" pitchFamily="65" charset="-122"/>
                <a:ea typeface="方正超粗黑_GBK" panose="03000509000000000000" pitchFamily="65" charset="-122"/>
              </a:rPr>
              <a:t>LPT</a:t>
            </a:r>
            <a:r>
              <a:rPr lang="zh-CN" altLang="en-US" dirty="0">
                <a:latin typeface="方正超粗黑_GBK" panose="03000509000000000000" pitchFamily="65" charset="-122"/>
                <a:ea typeface="方正超粗黑_GBK" panose="03000509000000000000" pitchFamily="65" charset="-122"/>
              </a:rPr>
              <a:t>之间的结构连接</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(2)</a:t>
            </a:r>
            <a:r>
              <a:rPr lang="zh-CN" altLang="en-US" dirty="0" smtClean="0">
                <a:latin typeface="方正超粗黑_GBK" panose="03000509000000000000" pitchFamily="65" charset="-122"/>
                <a:ea typeface="方正超粗黑_GBK" panose="03000509000000000000" pitchFamily="65" charset="-122"/>
              </a:rPr>
              <a:t>燃</a:t>
            </a:r>
            <a:r>
              <a:rPr lang="zh-CN" altLang="en-US" dirty="0">
                <a:latin typeface="方正超粗黑_GBK" panose="03000509000000000000" pitchFamily="65" charset="-122"/>
                <a:ea typeface="方正超粗黑_GBK" panose="03000509000000000000" pitchFamily="65" charset="-122"/>
              </a:rPr>
              <a:t>烧室还可以传递发动机的轴向载荷</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(3)</a:t>
            </a:r>
            <a:r>
              <a:rPr lang="zh-CN" altLang="en-US" dirty="0" smtClean="0">
                <a:latin typeface="方正超粗黑_GBK" panose="03000509000000000000" pitchFamily="65" charset="-122"/>
                <a:ea typeface="方正超粗黑_GBK" panose="03000509000000000000" pitchFamily="65" charset="-122"/>
              </a:rPr>
              <a:t>它</a:t>
            </a:r>
            <a:r>
              <a:rPr lang="zh-CN" altLang="en-US" dirty="0">
                <a:latin typeface="方正超粗黑_GBK" panose="03000509000000000000" pitchFamily="65" charset="-122"/>
                <a:ea typeface="方正超粗黑_GBK" panose="03000509000000000000" pitchFamily="65" charset="-122"/>
              </a:rPr>
              <a:t>可以为发动机和飞机系统提供</a:t>
            </a:r>
            <a:r>
              <a:rPr lang="en-US" altLang="zh-CN" dirty="0">
                <a:latin typeface="方正超粗黑_GBK" panose="03000509000000000000" pitchFamily="65" charset="-122"/>
                <a:ea typeface="方正超粗黑_GBK" panose="03000509000000000000" pitchFamily="65" charset="-122"/>
              </a:rPr>
              <a:t>HPC</a:t>
            </a:r>
            <a:r>
              <a:rPr lang="zh-CN" altLang="en-US" dirty="0">
                <a:latin typeface="方正超粗黑_GBK" panose="03000509000000000000" pitchFamily="65" charset="-122"/>
                <a:ea typeface="方正超粗黑_GBK" panose="03000509000000000000" pitchFamily="65" charset="-122"/>
              </a:rPr>
              <a:t>第</a:t>
            </a:r>
            <a:r>
              <a:rPr lang="en-US" altLang="zh-CN" dirty="0">
                <a:latin typeface="方正超粗黑_GBK" panose="03000509000000000000" pitchFamily="65" charset="-122"/>
                <a:ea typeface="方正超粗黑_GBK" panose="03000509000000000000" pitchFamily="65" charset="-122"/>
              </a:rPr>
              <a:t>9</a:t>
            </a:r>
            <a:r>
              <a:rPr lang="zh-CN" altLang="en-US" dirty="0">
                <a:latin typeface="方正超粗黑_GBK" panose="03000509000000000000" pitchFamily="65" charset="-122"/>
                <a:ea typeface="方正超粗黑_GBK" panose="03000509000000000000" pitchFamily="65" charset="-122"/>
              </a:rPr>
              <a:t>级引气</a:t>
            </a:r>
            <a:r>
              <a:rPr lang="zh-CN" altLang="en-US" dirty="0" smtClean="0">
                <a:latin typeface="方正超粗黑_GBK" panose="03000509000000000000" pitchFamily="65" charset="-122"/>
                <a:ea typeface="方正超粗黑_GBK" panose="03000509000000000000" pitchFamily="65" charset="-122"/>
              </a:rPr>
              <a:t>。</a:t>
            </a:r>
            <a:r>
              <a:rPr lang="en-US" altLang="zh-CN" dirty="0" smtClean="0">
                <a:latin typeface="方正超粗黑_GBK" panose="03000509000000000000" pitchFamily="65" charset="-122"/>
                <a:ea typeface="方正超粗黑_GBK" panose="03000509000000000000" pitchFamily="65" charset="-122"/>
              </a:rPr>
              <a:t>(4)</a:t>
            </a:r>
            <a:r>
              <a:rPr lang="zh-CN" altLang="en-US" dirty="0" smtClean="0">
                <a:latin typeface="方正超粗黑_GBK" panose="03000509000000000000" pitchFamily="65" charset="-122"/>
                <a:ea typeface="方正超粗黑_GBK" panose="03000509000000000000" pitchFamily="65" charset="-122"/>
              </a:rPr>
              <a:t>燃</a:t>
            </a:r>
            <a:r>
              <a:rPr lang="zh-CN" altLang="en-US" dirty="0">
                <a:latin typeface="方正超粗黑_GBK" panose="03000509000000000000" pitchFamily="65" charset="-122"/>
                <a:ea typeface="方正超粗黑_GBK" panose="03000509000000000000" pitchFamily="65" charset="-122"/>
              </a:rPr>
              <a:t>烧室机匣上安装有高压压气机出口导向叶片（</a:t>
            </a:r>
            <a:r>
              <a:rPr lang="en-US" altLang="zh-CN" dirty="0">
                <a:latin typeface="方正超粗黑_GBK" panose="03000509000000000000" pitchFamily="65" charset="-122"/>
                <a:ea typeface="方正超粗黑_GBK" panose="03000509000000000000" pitchFamily="65" charset="-122"/>
              </a:rPr>
              <a:t>OGV</a:t>
            </a:r>
            <a:r>
              <a:rPr lang="zh-CN" altLang="en-US" dirty="0">
                <a:latin typeface="方正超粗黑_GBK" panose="03000509000000000000" pitchFamily="65" charset="-122"/>
                <a:ea typeface="方正超粗黑_GBK" panose="03000509000000000000" pitchFamily="65" charset="-122"/>
              </a:rPr>
              <a:t>）和扩散器，扩散器可降低进入燃烧室的气流的流速，从而改善燃烧效率。</a:t>
            </a:r>
          </a:p>
        </p:txBody>
      </p:sp>
      <p:sp>
        <p:nvSpPr>
          <p:cNvPr id="5" name="文本框 4"/>
          <p:cNvSpPr txBox="1"/>
          <p:nvPr/>
        </p:nvSpPr>
        <p:spPr>
          <a:xfrm>
            <a:off x="126594" y="4420167"/>
            <a:ext cx="2892652" cy="923330"/>
          </a:xfrm>
          <a:prstGeom prst="rect">
            <a:avLst/>
          </a:prstGeom>
          <a:solidFill>
            <a:schemeClr val="bg2"/>
          </a:solidFill>
        </p:spPr>
        <p:txBody>
          <a:bodyPr wrap="square" rtlCol="0">
            <a:spAutoFit/>
          </a:bodyPr>
          <a:lstStyle/>
          <a:p>
            <a:r>
              <a:rPr lang="zh-CN" altLang="en-US" dirty="0">
                <a:solidFill>
                  <a:srgbClr val="C00000"/>
                </a:solidFill>
                <a:latin typeface="方正超粗黑_GBK" panose="03000509000000000000" pitchFamily="65" charset="-122"/>
                <a:ea typeface="方正超粗黑_GBK" panose="03000509000000000000" pitchFamily="65" charset="-122"/>
              </a:rPr>
              <a:t>围绕燃烧室机匣外部分布有</a:t>
            </a:r>
            <a:r>
              <a:rPr lang="en-US" altLang="zh-CN" dirty="0">
                <a:solidFill>
                  <a:srgbClr val="C00000"/>
                </a:solidFill>
                <a:latin typeface="方正超粗黑_GBK" panose="03000509000000000000" pitchFamily="65" charset="-122"/>
                <a:ea typeface="方正超粗黑_GBK" panose="03000509000000000000" pitchFamily="65" charset="-122"/>
              </a:rPr>
              <a:t>20</a:t>
            </a:r>
            <a:r>
              <a:rPr lang="zh-CN" altLang="en-US" dirty="0">
                <a:solidFill>
                  <a:srgbClr val="C00000"/>
                </a:solidFill>
                <a:latin typeface="方正超粗黑_GBK" panose="03000509000000000000" pitchFamily="65" charset="-122"/>
                <a:ea typeface="方正超粗黑_GBK" panose="03000509000000000000" pitchFamily="65" charset="-122"/>
              </a:rPr>
              <a:t>个燃油喷嘴和</a:t>
            </a:r>
            <a:r>
              <a:rPr lang="en-US" altLang="zh-CN" dirty="0">
                <a:solidFill>
                  <a:srgbClr val="C00000"/>
                </a:solidFill>
                <a:latin typeface="方正超粗黑_GBK" panose="03000509000000000000" pitchFamily="65" charset="-122"/>
                <a:ea typeface="方正超粗黑_GBK" panose="03000509000000000000" pitchFamily="65" charset="-122"/>
              </a:rPr>
              <a:t>2</a:t>
            </a:r>
            <a:r>
              <a:rPr lang="zh-CN" altLang="en-US" dirty="0">
                <a:solidFill>
                  <a:srgbClr val="C00000"/>
                </a:solidFill>
                <a:latin typeface="方正超粗黑_GBK" panose="03000509000000000000" pitchFamily="65" charset="-122"/>
                <a:ea typeface="方正超粗黑_GBK" panose="03000509000000000000" pitchFamily="65" charset="-122"/>
              </a:rPr>
              <a:t>个点火嘴。</a:t>
            </a:r>
          </a:p>
        </p:txBody>
      </p:sp>
      <p:cxnSp>
        <p:nvCxnSpPr>
          <p:cNvPr id="7" name="直接箭头连接符 6"/>
          <p:cNvCxnSpPr/>
          <p:nvPr/>
        </p:nvCxnSpPr>
        <p:spPr>
          <a:xfrm flipH="1">
            <a:off x="9911751" y="3096716"/>
            <a:ext cx="327804" cy="109572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8" name="文本框 7"/>
          <p:cNvSpPr txBox="1"/>
          <p:nvPr/>
        </p:nvSpPr>
        <p:spPr>
          <a:xfrm>
            <a:off x="10075653" y="2450385"/>
            <a:ext cx="1407495" cy="646331"/>
          </a:xfrm>
          <a:prstGeom prst="rect">
            <a:avLst/>
          </a:prstGeom>
          <a:solidFill>
            <a:schemeClr val="bg2"/>
          </a:solidFill>
        </p:spPr>
        <p:txBody>
          <a:bodyPr wrap="square" rtlCol="0">
            <a:spAutoFit/>
          </a:bodyPr>
          <a:lstStyle/>
          <a:p>
            <a:r>
              <a:rPr lang="zh-CN" altLang="en-US" dirty="0">
                <a:solidFill>
                  <a:srgbClr val="C00000"/>
                </a:solidFill>
                <a:latin typeface="方正超粗黑_GBK" panose="03000509000000000000" pitchFamily="65" charset="-122"/>
                <a:ea typeface="方正超粗黑_GBK" panose="03000509000000000000" pitchFamily="65" charset="-122"/>
              </a:rPr>
              <a:t>燃</a:t>
            </a:r>
            <a:r>
              <a:rPr lang="zh-CN" altLang="en-US" dirty="0" smtClean="0">
                <a:solidFill>
                  <a:srgbClr val="C00000"/>
                </a:solidFill>
                <a:latin typeface="方正超粗黑_GBK" panose="03000509000000000000" pitchFamily="65" charset="-122"/>
                <a:ea typeface="方正超粗黑_GBK" panose="03000509000000000000" pitchFamily="65" charset="-122"/>
              </a:rPr>
              <a:t>油喷嘴安装口（</a:t>
            </a:r>
            <a:r>
              <a:rPr lang="en-US" altLang="zh-CN" dirty="0" smtClean="0">
                <a:solidFill>
                  <a:srgbClr val="C00000"/>
                </a:solidFill>
                <a:latin typeface="方正超粗黑_GBK" panose="03000509000000000000" pitchFamily="65" charset="-122"/>
                <a:ea typeface="方正超粗黑_GBK" panose="03000509000000000000" pitchFamily="65" charset="-122"/>
              </a:rPr>
              <a:t>20</a:t>
            </a:r>
            <a:r>
              <a:rPr lang="zh-CN" altLang="en-US" dirty="0" smtClean="0">
                <a:solidFill>
                  <a:srgbClr val="C00000"/>
                </a:solidFill>
                <a:latin typeface="方正超粗黑_GBK" panose="03000509000000000000" pitchFamily="65" charset="-122"/>
                <a:ea typeface="方正超粗黑_GBK" panose="03000509000000000000" pitchFamily="65" charset="-122"/>
              </a:rPr>
              <a:t>）</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cxnSp>
        <p:nvCxnSpPr>
          <p:cNvPr id="12" name="直接箭头连接符 11"/>
          <p:cNvCxnSpPr/>
          <p:nvPr/>
        </p:nvCxnSpPr>
        <p:spPr>
          <a:xfrm flipH="1" flipV="1">
            <a:off x="11300604" y="4761781"/>
            <a:ext cx="77638" cy="1479153"/>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3"/>
          <p:cNvCxnSpPr>
            <a:stCxn id="22" idx="0"/>
          </p:cNvCxnSpPr>
          <p:nvPr/>
        </p:nvCxnSpPr>
        <p:spPr>
          <a:xfrm flipV="1">
            <a:off x="9873870" y="4590974"/>
            <a:ext cx="132772" cy="44946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a:stCxn id="20" idx="0"/>
          </p:cNvCxnSpPr>
          <p:nvPr/>
        </p:nvCxnSpPr>
        <p:spPr>
          <a:xfrm flipV="1">
            <a:off x="8737170" y="4666891"/>
            <a:ext cx="559232" cy="37593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a:stCxn id="24" idx="0"/>
          </p:cNvCxnSpPr>
          <p:nvPr/>
        </p:nvCxnSpPr>
        <p:spPr>
          <a:xfrm flipH="1" flipV="1">
            <a:off x="10208778" y="4215759"/>
            <a:ext cx="636901" cy="82177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p:cNvCxnSpPr/>
          <p:nvPr/>
        </p:nvCxnSpPr>
        <p:spPr>
          <a:xfrm>
            <a:off x="11483148" y="3752491"/>
            <a:ext cx="0" cy="54762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0" name="文本框 19"/>
          <p:cNvSpPr txBox="1"/>
          <p:nvPr/>
        </p:nvSpPr>
        <p:spPr>
          <a:xfrm>
            <a:off x="8264179" y="5042823"/>
            <a:ext cx="945981" cy="923330"/>
          </a:xfrm>
          <a:prstGeom prst="rect">
            <a:avLst/>
          </a:prstGeom>
          <a:solidFill>
            <a:schemeClr val="bg2"/>
          </a:solidFill>
        </p:spPr>
        <p:txBody>
          <a:bodyPr wrap="square" rtlCol="0">
            <a:spAutoFit/>
          </a:bodyPr>
          <a:lstStyle/>
          <a:p>
            <a:pPr algn="ctr"/>
            <a:r>
              <a:rPr lang="zh-CN" altLang="en-US" dirty="0" smtClean="0">
                <a:solidFill>
                  <a:srgbClr val="C00000"/>
                </a:solidFill>
                <a:latin typeface="方正超粗黑_GBK" panose="03000509000000000000" pitchFamily="65" charset="-122"/>
                <a:ea typeface="方正超粗黑_GBK" panose="03000509000000000000" pitchFamily="65" charset="-122"/>
              </a:rPr>
              <a:t>第</a:t>
            </a:r>
            <a:r>
              <a:rPr lang="en-US" altLang="zh-CN" dirty="0" smtClean="0">
                <a:solidFill>
                  <a:srgbClr val="C00000"/>
                </a:solidFill>
                <a:latin typeface="方正超粗黑_GBK" panose="03000509000000000000" pitchFamily="65" charset="-122"/>
                <a:ea typeface="方正超粗黑_GBK" panose="03000509000000000000" pitchFamily="65" charset="-122"/>
              </a:rPr>
              <a:t>9</a:t>
            </a:r>
            <a:r>
              <a:rPr lang="zh-CN" altLang="en-US" dirty="0" smtClean="0">
                <a:solidFill>
                  <a:srgbClr val="C00000"/>
                </a:solidFill>
                <a:latin typeface="方正超粗黑_GBK" panose="03000509000000000000" pitchFamily="65" charset="-122"/>
                <a:ea typeface="方正超粗黑_GBK" panose="03000509000000000000" pitchFamily="65" charset="-122"/>
              </a:rPr>
              <a:t>级引气口（</a:t>
            </a:r>
            <a:r>
              <a:rPr lang="en-US" altLang="zh-CN" dirty="0" smtClean="0">
                <a:solidFill>
                  <a:srgbClr val="C00000"/>
                </a:solidFill>
                <a:latin typeface="方正超粗黑_GBK" panose="03000509000000000000" pitchFamily="65" charset="-122"/>
                <a:ea typeface="方正超粗黑_GBK" panose="03000509000000000000" pitchFamily="65" charset="-122"/>
              </a:rPr>
              <a:t>4</a:t>
            </a:r>
            <a:r>
              <a:rPr lang="zh-CN" altLang="en-US" dirty="0" smtClean="0">
                <a:solidFill>
                  <a:srgbClr val="C00000"/>
                </a:solidFill>
                <a:latin typeface="方正超粗黑_GBK" panose="03000509000000000000" pitchFamily="65" charset="-122"/>
                <a:ea typeface="方正超粗黑_GBK" panose="03000509000000000000" pitchFamily="65" charset="-122"/>
              </a:rPr>
              <a:t>）</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
        <p:nvSpPr>
          <p:cNvPr id="22" name="文本框 21"/>
          <p:cNvSpPr txBox="1"/>
          <p:nvPr/>
        </p:nvSpPr>
        <p:spPr>
          <a:xfrm>
            <a:off x="9400879" y="5040443"/>
            <a:ext cx="945981" cy="923330"/>
          </a:xfrm>
          <a:prstGeom prst="rect">
            <a:avLst/>
          </a:prstGeom>
          <a:solidFill>
            <a:schemeClr val="bg2"/>
          </a:solidFill>
        </p:spPr>
        <p:txBody>
          <a:bodyPr wrap="square" rtlCol="0">
            <a:spAutoFit/>
          </a:bodyPr>
          <a:lstStyle/>
          <a:p>
            <a:pPr algn="ctr"/>
            <a:r>
              <a:rPr lang="zh-CN" altLang="en-US" dirty="0" smtClean="0">
                <a:solidFill>
                  <a:srgbClr val="C00000"/>
                </a:solidFill>
                <a:latin typeface="方正超粗黑_GBK" panose="03000509000000000000" pitchFamily="65" charset="-122"/>
                <a:ea typeface="方正超粗黑_GBK" panose="03000509000000000000" pitchFamily="65" charset="-122"/>
              </a:rPr>
              <a:t>点火嘴安装口</a:t>
            </a:r>
            <a:endParaRPr lang="en-US" altLang="zh-CN" dirty="0" smtClean="0">
              <a:solidFill>
                <a:srgbClr val="C00000"/>
              </a:solidFill>
              <a:latin typeface="方正超粗黑_GBK" panose="03000509000000000000" pitchFamily="65" charset="-122"/>
              <a:ea typeface="方正超粗黑_GBK" panose="03000509000000000000" pitchFamily="65" charset="-122"/>
            </a:endParaRPr>
          </a:p>
          <a:p>
            <a:pPr algn="ctr"/>
            <a:r>
              <a:rPr lang="zh-CN" altLang="en-US" dirty="0" smtClean="0">
                <a:solidFill>
                  <a:srgbClr val="C00000"/>
                </a:solidFill>
                <a:latin typeface="方正超粗黑_GBK" panose="03000509000000000000" pitchFamily="65" charset="-122"/>
                <a:ea typeface="方正超粗黑_GBK" panose="03000509000000000000" pitchFamily="65" charset="-122"/>
              </a:rPr>
              <a:t>（</a:t>
            </a:r>
            <a:r>
              <a:rPr lang="en-US" altLang="zh-CN" dirty="0" smtClean="0">
                <a:solidFill>
                  <a:srgbClr val="C00000"/>
                </a:solidFill>
                <a:latin typeface="方正超粗黑_GBK" panose="03000509000000000000" pitchFamily="65" charset="-122"/>
                <a:ea typeface="方正超粗黑_GBK" panose="03000509000000000000" pitchFamily="65" charset="-122"/>
              </a:rPr>
              <a:t>2</a:t>
            </a:r>
            <a:r>
              <a:rPr lang="zh-CN" altLang="en-US" dirty="0" smtClean="0">
                <a:solidFill>
                  <a:srgbClr val="C00000"/>
                </a:solidFill>
                <a:latin typeface="方正超粗黑_GBK" panose="03000509000000000000" pitchFamily="65" charset="-122"/>
                <a:ea typeface="方正超粗黑_GBK" panose="03000509000000000000" pitchFamily="65" charset="-122"/>
              </a:rPr>
              <a:t>）</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
        <p:nvSpPr>
          <p:cNvPr id="24" name="文本框 23"/>
          <p:cNvSpPr txBox="1"/>
          <p:nvPr/>
        </p:nvSpPr>
        <p:spPr>
          <a:xfrm>
            <a:off x="10495230" y="5037534"/>
            <a:ext cx="700897" cy="369332"/>
          </a:xfrm>
          <a:prstGeom prst="rect">
            <a:avLst/>
          </a:prstGeom>
          <a:solidFill>
            <a:schemeClr val="bg2"/>
          </a:solid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P53</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
        <p:nvSpPr>
          <p:cNvPr id="26" name="文本框 25"/>
          <p:cNvSpPr txBox="1"/>
          <p:nvPr/>
        </p:nvSpPr>
        <p:spPr>
          <a:xfrm>
            <a:off x="6942479" y="1298959"/>
            <a:ext cx="802184" cy="369332"/>
          </a:xfrm>
          <a:prstGeom prst="rect">
            <a:avLst/>
          </a:prstGeom>
          <a:solidFill>
            <a:schemeClr val="bg2"/>
          </a:solidFill>
        </p:spPr>
        <p:txBody>
          <a:bodyPr wrap="square" rtlCol="0">
            <a:spAutoFit/>
          </a:bodyPr>
          <a:lstStyle/>
          <a:p>
            <a:pPr algn="ctr"/>
            <a:r>
              <a:rPr lang="zh-CN" altLang="en-US" dirty="0" smtClean="0">
                <a:solidFill>
                  <a:srgbClr val="C00000"/>
                </a:solidFill>
                <a:latin typeface="方正超粗黑_GBK" panose="03000509000000000000" pitchFamily="65" charset="-122"/>
                <a:ea typeface="方正超粗黑_GBK" panose="03000509000000000000" pitchFamily="65" charset="-122"/>
              </a:rPr>
              <a:t>（</a:t>
            </a:r>
            <a:r>
              <a:rPr lang="en-US" altLang="zh-CN" dirty="0" smtClean="0">
                <a:solidFill>
                  <a:srgbClr val="C00000"/>
                </a:solidFill>
                <a:latin typeface="方正超粗黑_GBK" panose="03000509000000000000" pitchFamily="65" charset="-122"/>
                <a:ea typeface="方正超粗黑_GBK" panose="03000509000000000000" pitchFamily="65" charset="-122"/>
              </a:rPr>
              <a:t>4</a:t>
            </a:r>
            <a:r>
              <a:rPr lang="zh-CN" altLang="en-US" dirty="0" smtClean="0">
                <a:solidFill>
                  <a:srgbClr val="C00000"/>
                </a:solidFill>
                <a:latin typeface="方正超粗黑_GBK" panose="03000509000000000000" pitchFamily="65" charset="-122"/>
                <a:ea typeface="方正超粗黑_GBK" panose="03000509000000000000" pitchFamily="65" charset="-122"/>
              </a:rPr>
              <a:t>）</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
        <p:nvSpPr>
          <p:cNvPr id="27" name="文本框 26"/>
          <p:cNvSpPr txBox="1"/>
          <p:nvPr/>
        </p:nvSpPr>
        <p:spPr>
          <a:xfrm>
            <a:off x="11088105" y="3192794"/>
            <a:ext cx="883514" cy="646331"/>
          </a:xfrm>
          <a:prstGeom prst="rect">
            <a:avLst/>
          </a:prstGeom>
          <a:solidFill>
            <a:schemeClr val="bg2"/>
          </a:solidFill>
        </p:spPr>
        <p:txBody>
          <a:bodyPr wrap="square" rtlCol="0">
            <a:spAutoFit/>
          </a:bodyPr>
          <a:lstStyle/>
          <a:p>
            <a:pPr algn="ctr"/>
            <a:r>
              <a:rPr lang="zh-CN" altLang="en-US" dirty="0" smtClean="0">
                <a:solidFill>
                  <a:srgbClr val="C00000"/>
                </a:solidFill>
                <a:latin typeface="方正超粗黑_GBK" panose="03000509000000000000" pitchFamily="65" charset="-122"/>
                <a:ea typeface="方正超粗黑_GBK" panose="03000509000000000000" pitchFamily="65" charset="-122"/>
              </a:rPr>
              <a:t>孔探孔（</a:t>
            </a:r>
            <a:r>
              <a:rPr lang="en-US" altLang="zh-CN" dirty="0" smtClean="0">
                <a:solidFill>
                  <a:srgbClr val="C00000"/>
                </a:solidFill>
                <a:latin typeface="方正超粗黑_GBK" panose="03000509000000000000" pitchFamily="65" charset="-122"/>
                <a:ea typeface="方正超粗黑_GBK" panose="03000509000000000000" pitchFamily="65" charset="-122"/>
              </a:rPr>
              <a:t>2</a:t>
            </a:r>
            <a:r>
              <a:rPr lang="zh-CN" altLang="en-US" dirty="0" smtClean="0">
                <a:solidFill>
                  <a:srgbClr val="C00000"/>
                </a:solidFill>
                <a:latin typeface="方正超粗黑_GBK" panose="03000509000000000000" pitchFamily="65" charset="-122"/>
                <a:ea typeface="方正超粗黑_GBK" panose="03000509000000000000" pitchFamily="65" charset="-122"/>
              </a:rPr>
              <a:t>）</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
        <p:nvSpPr>
          <p:cNvPr id="28" name="文本框 27"/>
          <p:cNvSpPr txBox="1"/>
          <p:nvPr/>
        </p:nvSpPr>
        <p:spPr>
          <a:xfrm>
            <a:off x="10208778" y="6060991"/>
            <a:ext cx="1620990" cy="646331"/>
          </a:xfrm>
          <a:prstGeom prst="rect">
            <a:avLst/>
          </a:prstGeom>
          <a:solidFill>
            <a:schemeClr val="bg2"/>
          </a:solidFill>
        </p:spPr>
        <p:txBody>
          <a:bodyPr wrap="square" rtlCol="0">
            <a:spAutoFit/>
          </a:bodyPr>
          <a:lstStyle/>
          <a:p>
            <a:pPr algn="ctr"/>
            <a:r>
              <a:rPr lang="en-US" altLang="zh-CN" dirty="0" smtClean="0">
                <a:solidFill>
                  <a:srgbClr val="C00000"/>
                </a:solidFill>
                <a:latin typeface="方正超粗黑_GBK" panose="03000509000000000000" pitchFamily="65" charset="-122"/>
                <a:ea typeface="方正超粗黑_GBK" panose="03000509000000000000" pitchFamily="65" charset="-122"/>
              </a:rPr>
              <a:t>LPT</a:t>
            </a:r>
            <a:r>
              <a:rPr lang="zh-CN" altLang="en-US" dirty="0" smtClean="0">
                <a:solidFill>
                  <a:srgbClr val="C00000"/>
                </a:solidFill>
                <a:latin typeface="方正超粗黑_GBK" panose="03000509000000000000" pitchFamily="65" charset="-122"/>
                <a:ea typeface="方正超粗黑_GBK" panose="03000509000000000000" pitchFamily="65" charset="-122"/>
              </a:rPr>
              <a:t>第</a:t>
            </a:r>
            <a:r>
              <a:rPr lang="en-US" altLang="zh-CN" dirty="0" smtClean="0">
                <a:solidFill>
                  <a:srgbClr val="C00000"/>
                </a:solidFill>
                <a:latin typeface="方正超粗黑_GBK" panose="03000509000000000000" pitchFamily="65" charset="-122"/>
                <a:ea typeface="方正超粗黑_GBK" panose="03000509000000000000" pitchFamily="65" charset="-122"/>
              </a:rPr>
              <a:t>1</a:t>
            </a:r>
            <a:r>
              <a:rPr lang="zh-CN" altLang="en-US" dirty="0" smtClean="0">
                <a:solidFill>
                  <a:srgbClr val="C00000"/>
                </a:solidFill>
                <a:latin typeface="方正超粗黑_GBK" panose="03000509000000000000" pitchFamily="65" charset="-122"/>
                <a:ea typeface="方正超粗黑_GBK" panose="03000509000000000000" pitchFamily="65" charset="-122"/>
              </a:rPr>
              <a:t>级冷却空气（</a:t>
            </a:r>
            <a:r>
              <a:rPr lang="en-US" altLang="zh-CN" dirty="0" smtClean="0">
                <a:solidFill>
                  <a:srgbClr val="C00000"/>
                </a:solidFill>
                <a:latin typeface="方正超粗黑_GBK" panose="03000509000000000000" pitchFamily="65" charset="-122"/>
                <a:ea typeface="方正超粗黑_GBK" panose="03000509000000000000" pitchFamily="65" charset="-122"/>
              </a:rPr>
              <a:t>4</a:t>
            </a:r>
            <a:r>
              <a:rPr lang="zh-CN" altLang="en-US" dirty="0" smtClean="0">
                <a:solidFill>
                  <a:srgbClr val="C00000"/>
                </a:solidFill>
                <a:latin typeface="方正超粗黑_GBK" panose="03000509000000000000" pitchFamily="65" charset="-122"/>
                <a:ea typeface="方正超粗黑_GBK" panose="03000509000000000000" pitchFamily="65" charset="-122"/>
              </a:rPr>
              <a:t>）</a:t>
            </a:r>
            <a:endParaRPr lang="zh-CN" altLang="en-US"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8887284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5684808" y="5827647"/>
            <a:ext cx="6366294" cy="923330"/>
          </a:xfrm>
          <a:prstGeom prst="rect">
            <a:avLst/>
          </a:prstGeom>
          <a:solidFill>
            <a:schemeClr val="bg2"/>
          </a:solidFill>
        </p:spPr>
        <p:txBody>
          <a:bodyPr wrap="square" rtlCol="0">
            <a:spAutoFit/>
          </a:bodyPr>
          <a:lstStyle/>
          <a:p>
            <a:pPr algn="ctr"/>
            <a:r>
              <a:rPr lang="zh-CN" altLang="en-US" sz="5400" dirty="0">
                <a:solidFill>
                  <a:srgbClr val="C00000"/>
                </a:solidFill>
                <a:latin typeface="方正超粗黑_GBK" panose="03000509000000000000" pitchFamily="65" charset="-122"/>
                <a:ea typeface="方正超粗黑_GBK" panose="03000509000000000000" pitchFamily="65" charset="-122"/>
              </a:rPr>
              <a:t>燃</a:t>
            </a:r>
            <a:r>
              <a:rPr lang="zh-CN" altLang="en-US" sz="5400" dirty="0" smtClean="0">
                <a:solidFill>
                  <a:srgbClr val="C00000"/>
                </a:solidFill>
                <a:latin typeface="方正超粗黑_GBK" panose="03000509000000000000" pitchFamily="65" charset="-122"/>
                <a:ea typeface="方正超粗黑_GBK" panose="03000509000000000000" pitchFamily="65" charset="-122"/>
              </a:rPr>
              <a:t>烧室环形火焰筒</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201283" y="103517"/>
            <a:ext cx="2291751" cy="923330"/>
          </a:xfrm>
          <a:prstGeom prst="rect">
            <a:avLst/>
          </a:prstGeom>
          <a:solidFill>
            <a:schemeClr val="bg2"/>
          </a:solidFill>
        </p:spPr>
        <p:txBody>
          <a:bodyPr wrap="square" rtlCol="0">
            <a:spAutoFit/>
          </a:bodyPr>
          <a:lstStyle/>
          <a:p>
            <a:r>
              <a:rPr lang="en-US" altLang="zh-CN" dirty="0">
                <a:solidFill>
                  <a:srgbClr val="C00000"/>
                </a:solidFill>
                <a:latin typeface="方正超粗黑_GBK" panose="03000509000000000000" pitchFamily="65" charset="-122"/>
                <a:ea typeface="方正超粗黑_GBK" panose="03000509000000000000" pitchFamily="65" charset="-122"/>
              </a:rPr>
              <a:t>CFM-7B</a:t>
            </a:r>
            <a:r>
              <a:rPr lang="zh-CN" altLang="en-US" dirty="0">
                <a:solidFill>
                  <a:srgbClr val="C00000"/>
                </a:solidFill>
                <a:latin typeface="方正超粗黑_GBK" panose="03000509000000000000" pitchFamily="65" charset="-122"/>
                <a:ea typeface="方正超粗黑_GBK" panose="03000509000000000000" pitchFamily="65" charset="-122"/>
              </a:rPr>
              <a:t>发动机采用短环形结构，包含在燃烧室机匣内。</a:t>
            </a:r>
          </a:p>
        </p:txBody>
      </p:sp>
    </p:spTree>
    <p:extLst>
      <p:ext uri="{BB962C8B-B14F-4D97-AF65-F5344CB8AC3E}">
        <p14:creationId xmlns:p14="http://schemas.microsoft.com/office/powerpoint/2010/main" val="145856850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环形火焰筒</a:t>
            </a:r>
            <a:r>
              <a:rPr lang="en-US" altLang="zh-CN" dirty="0" smtClean="0"/>
              <a:t>-</a:t>
            </a:r>
            <a:r>
              <a:rPr lang="zh-CN" altLang="en-US" dirty="0" smtClean="0"/>
              <a:t>头部</a:t>
            </a:r>
            <a:endParaRPr lang="zh-CN" altLang="en-US" dirty="0"/>
          </a:p>
        </p:txBody>
      </p:sp>
      <p:sp>
        <p:nvSpPr>
          <p:cNvPr id="3" name="内容占位符 2"/>
          <p:cNvSpPr>
            <a:spLocks noGrp="1"/>
          </p:cNvSpPr>
          <p:nvPr>
            <p:ph idx="1"/>
          </p:nvPr>
        </p:nvSpPr>
        <p:spPr/>
        <p:txBody>
          <a:bodyPr/>
          <a:lstStyle/>
          <a:p>
            <a:r>
              <a:rPr lang="zh-CN" altLang="en-US" dirty="0"/>
              <a:t>头部的内外端用螺栓固定火焰筒和整流罩</a:t>
            </a:r>
            <a:r>
              <a:rPr lang="zh-CN" altLang="en-US" dirty="0" smtClean="0"/>
              <a:t>。</a:t>
            </a:r>
            <a:endParaRPr lang="en-US" altLang="zh-CN" dirty="0" smtClean="0"/>
          </a:p>
          <a:p>
            <a:r>
              <a:rPr lang="zh-CN" altLang="en-US" dirty="0" smtClean="0"/>
              <a:t>头</a:t>
            </a:r>
            <a:r>
              <a:rPr lang="zh-CN" altLang="en-US" dirty="0"/>
              <a:t>部支撑</a:t>
            </a:r>
            <a:r>
              <a:rPr lang="en-US" altLang="zh-CN" dirty="0"/>
              <a:t>20</a:t>
            </a:r>
            <a:r>
              <a:rPr lang="zh-CN" altLang="en-US" dirty="0"/>
              <a:t>个主旋流喷嘴，</a:t>
            </a:r>
            <a:r>
              <a:rPr lang="en-US" altLang="zh-CN" dirty="0"/>
              <a:t>20</a:t>
            </a:r>
            <a:r>
              <a:rPr lang="zh-CN" altLang="en-US" dirty="0"/>
              <a:t>个次级旋流喷嘴，套筒和导流器。旋流喷嘴，套筒和导流器使油气混合</a:t>
            </a:r>
            <a:r>
              <a:rPr lang="zh-CN" altLang="en-US" dirty="0" smtClean="0"/>
              <a:t>。</a:t>
            </a:r>
            <a:endParaRPr lang="en-US" altLang="zh-CN" dirty="0" smtClean="0"/>
          </a:p>
          <a:p>
            <a:r>
              <a:rPr lang="zh-CN" altLang="en-US" dirty="0" smtClean="0"/>
              <a:t>头</a:t>
            </a:r>
            <a:r>
              <a:rPr lang="zh-CN" altLang="en-US" dirty="0"/>
              <a:t>部的表面由来自</a:t>
            </a:r>
            <a:r>
              <a:rPr lang="en-US" altLang="zh-CN" dirty="0"/>
              <a:t>HPC</a:t>
            </a:r>
            <a:r>
              <a:rPr lang="zh-CN" altLang="en-US" dirty="0"/>
              <a:t>排气流的气膜冷却。</a:t>
            </a:r>
          </a:p>
          <a:p>
            <a:r>
              <a:rPr lang="zh-CN" altLang="en-US" dirty="0"/>
              <a:t>内、外整流罩形成火焰筒的前端。其设计用来提供恒定和稳定的气流到燃烧室。整流罩由镍铬合金制成。内、外整流罩通过</a:t>
            </a:r>
            <a:r>
              <a:rPr lang="en-US" altLang="zh-CN" dirty="0"/>
              <a:t>80</a:t>
            </a:r>
            <a:r>
              <a:rPr lang="zh-CN" altLang="en-US" dirty="0"/>
              <a:t>个螺栓连接于内、外火焰筒和头部的前端。</a:t>
            </a:r>
          </a:p>
          <a:p>
            <a:endParaRPr lang="zh-CN" altLang="en-US" dirty="0"/>
          </a:p>
        </p:txBody>
      </p:sp>
    </p:spTree>
    <p:extLst>
      <p:ext uri="{BB962C8B-B14F-4D97-AF65-F5344CB8AC3E}">
        <p14:creationId xmlns:p14="http://schemas.microsoft.com/office/powerpoint/2010/main" val="66526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472643" y="1765555"/>
            <a:ext cx="1890995" cy="4154984"/>
          </a:xfrm>
          <a:prstGeom prst="rect">
            <a:avLst/>
          </a:prstGeom>
          <a:noFill/>
        </p:spPr>
        <p:txBody>
          <a:bodyPr wrap="square" rtlCol="0">
            <a:spAutoFit/>
          </a:bodyPr>
          <a:lstStyle/>
          <a:p>
            <a:r>
              <a:rPr lang="zh-CN" altLang="en-US" sz="2400" dirty="0">
                <a:latin typeface="方正超粗黑_GBK" panose="03000509000000000000" pitchFamily="65" charset="-122"/>
                <a:ea typeface="方正超粗黑_GBK" panose="03000509000000000000" pitchFamily="65" charset="-122"/>
              </a:rPr>
              <a:t>带有识别标记的</a:t>
            </a:r>
            <a:r>
              <a:rPr lang="zh-CN" altLang="en-US" sz="2400" dirty="0" smtClean="0">
                <a:latin typeface="方正超粗黑_GBK" panose="03000509000000000000" pitchFamily="65" charset="-122"/>
                <a:ea typeface="方正超粗黑_GBK" panose="03000509000000000000" pitchFamily="65" charset="-122"/>
              </a:rPr>
              <a:t>偏置孔用</a:t>
            </a:r>
            <a:r>
              <a:rPr lang="zh-CN" altLang="en-US" sz="2400" dirty="0">
                <a:latin typeface="方正超粗黑_GBK" panose="03000509000000000000" pitchFamily="65" charset="-122"/>
                <a:ea typeface="方正超粗黑_GBK" panose="03000509000000000000" pitchFamily="65" charset="-122"/>
              </a:rPr>
              <a:t>来确保前锥准确定位到后锥的前安装边</a:t>
            </a:r>
            <a:endParaRPr lang="en-US" altLang="zh-CN" sz="2400" dirty="0" smtClean="0">
              <a:latin typeface="方正超粗黑_GBK" panose="03000509000000000000" pitchFamily="65" charset="-122"/>
              <a:ea typeface="方正超粗黑_GBK" panose="03000509000000000000" pitchFamily="65" charset="-122"/>
            </a:endParaRPr>
          </a:p>
          <a:p>
            <a:endParaRPr lang="en-US" altLang="zh-CN" sz="2400" dirty="0">
              <a:latin typeface="方正超粗黑_GBK" panose="03000509000000000000" pitchFamily="65" charset="-122"/>
              <a:ea typeface="方正超粗黑_GBK" panose="03000509000000000000" pitchFamily="65" charset="-122"/>
            </a:endParaRPr>
          </a:p>
          <a:p>
            <a:r>
              <a:rPr lang="zh-CN" altLang="en-US" sz="2400" dirty="0" smtClean="0">
                <a:latin typeface="方正超粗黑_GBK" panose="03000509000000000000" pitchFamily="65" charset="-122"/>
                <a:ea typeface="方正超粗黑_GBK" panose="03000509000000000000" pitchFamily="65" charset="-122"/>
              </a:rPr>
              <a:t>风</a:t>
            </a:r>
            <a:r>
              <a:rPr lang="zh-CN" altLang="en-US" sz="2400" dirty="0">
                <a:latin typeface="方正超粗黑_GBK" panose="03000509000000000000" pitchFamily="65" charset="-122"/>
                <a:ea typeface="方正超粗黑_GBK" panose="03000509000000000000" pitchFamily="65" charset="-122"/>
              </a:rPr>
              <a:t>扇进口整流锥由</a:t>
            </a:r>
            <a:r>
              <a:rPr lang="zh-CN" altLang="en-US" sz="2400" dirty="0">
                <a:solidFill>
                  <a:srgbClr val="FF0000"/>
                </a:solidFill>
                <a:latin typeface="方正超粗黑_GBK" panose="03000509000000000000" pitchFamily="65" charset="-122"/>
                <a:ea typeface="方正超粗黑_GBK" panose="03000509000000000000" pitchFamily="65" charset="-122"/>
              </a:rPr>
              <a:t>前</a:t>
            </a:r>
            <a:r>
              <a:rPr lang="zh-CN" altLang="en-US" sz="2400" dirty="0">
                <a:latin typeface="方正超粗黑_GBK" panose="03000509000000000000" pitchFamily="65" charset="-122"/>
                <a:ea typeface="方正超粗黑_GBK" panose="03000509000000000000" pitchFamily="65" charset="-122"/>
              </a:rPr>
              <a:t>整流锥和</a:t>
            </a:r>
            <a:r>
              <a:rPr lang="zh-CN" altLang="en-US" sz="2400" dirty="0">
                <a:solidFill>
                  <a:srgbClr val="FF0000"/>
                </a:solidFill>
                <a:latin typeface="方正超粗黑_GBK" panose="03000509000000000000" pitchFamily="65" charset="-122"/>
                <a:ea typeface="方正超粗黑_GBK" panose="03000509000000000000" pitchFamily="65" charset="-122"/>
              </a:rPr>
              <a:t>后</a:t>
            </a:r>
            <a:r>
              <a:rPr lang="zh-CN" altLang="en-US" sz="2400" dirty="0">
                <a:latin typeface="方正超粗黑_GBK" panose="03000509000000000000" pitchFamily="65" charset="-122"/>
                <a:ea typeface="方正超粗黑_GBK" panose="03000509000000000000" pitchFamily="65" charset="-122"/>
              </a:rPr>
              <a:t>整流锥组成</a:t>
            </a:r>
          </a:p>
        </p:txBody>
      </p:sp>
      <p:sp>
        <p:nvSpPr>
          <p:cNvPr id="4" name="圆角矩形 3"/>
          <p:cNvSpPr/>
          <p:nvPr/>
        </p:nvSpPr>
        <p:spPr>
          <a:xfrm>
            <a:off x="7021901" y="638355"/>
            <a:ext cx="1242205" cy="32780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7479101" y="4543086"/>
            <a:ext cx="1242205" cy="53787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950601" y="454339"/>
            <a:ext cx="2884841" cy="1200329"/>
          </a:xfrm>
          <a:prstGeom prst="rect">
            <a:avLst/>
          </a:prstGeom>
          <a:noFill/>
        </p:spPr>
        <p:txBody>
          <a:bodyPr wrap="square" rtlCol="0">
            <a:spAutoFit/>
          </a:bodyPr>
          <a:lstStyle/>
          <a:p>
            <a:r>
              <a:rPr lang="zh-CN" altLang="en-US" sz="2400" dirty="0">
                <a:solidFill>
                  <a:srgbClr val="FF0000"/>
                </a:solidFill>
                <a:latin typeface="方正超粗黑_GBK" panose="03000509000000000000" pitchFamily="65" charset="-122"/>
                <a:ea typeface="方正超粗黑_GBK" panose="03000509000000000000" pitchFamily="65" charset="-122"/>
              </a:rPr>
              <a:t>前</a:t>
            </a:r>
            <a:r>
              <a:rPr lang="zh-CN" altLang="en-US" sz="2400" dirty="0">
                <a:latin typeface="方正超粗黑_GBK" panose="03000509000000000000" pitchFamily="65" charset="-122"/>
                <a:ea typeface="方正超粗黑_GBK" panose="03000509000000000000" pitchFamily="65" charset="-122"/>
              </a:rPr>
              <a:t>整流锥通过</a:t>
            </a:r>
            <a:r>
              <a:rPr lang="en-US" altLang="zh-CN" sz="2400" dirty="0">
                <a:solidFill>
                  <a:srgbClr val="FF0000"/>
                </a:solidFill>
                <a:latin typeface="方正超粗黑_GBK" panose="03000509000000000000" pitchFamily="65" charset="-122"/>
                <a:ea typeface="方正超粗黑_GBK" panose="03000509000000000000" pitchFamily="65" charset="-122"/>
              </a:rPr>
              <a:t>6 </a:t>
            </a:r>
            <a:r>
              <a:rPr lang="zh-CN" altLang="en-US" sz="2400" dirty="0">
                <a:solidFill>
                  <a:srgbClr val="FF0000"/>
                </a:solidFill>
                <a:latin typeface="方正超粗黑_GBK" panose="03000509000000000000" pitchFamily="65" charset="-122"/>
                <a:ea typeface="方正超粗黑_GBK" panose="03000509000000000000" pitchFamily="65" charset="-122"/>
              </a:rPr>
              <a:t>个螺栓</a:t>
            </a:r>
            <a:r>
              <a:rPr lang="zh-CN" altLang="en-US" sz="2400" dirty="0">
                <a:latin typeface="方正超粗黑_GBK" panose="03000509000000000000" pitchFamily="65" charset="-122"/>
                <a:ea typeface="方正超粗黑_GBK" panose="03000509000000000000" pitchFamily="65" charset="-122"/>
              </a:rPr>
              <a:t>安装到</a:t>
            </a:r>
            <a:r>
              <a:rPr lang="zh-CN" altLang="en-US" sz="2400" dirty="0">
                <a:solidFill>
                  <a:srgbClr val="FF0000"/>
                </a:solidFill>
                <a:latin typeface="方正超粗黑_GBK" panose="03000509000000000000" pitchFamily="65" charset="-122"/>
                <a:ea typeface="方正超粗黑_GBK" panose="03000509000000000000" pitchFamily="65" charset="-122"/>
              </a:rPr>
              <a:t>后</a:t>
            </a:r>
            <a:r>
              <a:rPr lang="zh-CN" altLang="en-US" sz="2400" dirty="0">
                <a:latin typeface="方正超粗黑_GBK" panose="03000509000000000000" pitchFamily="65" charset="-122"/>
                <a:ea typeface="方正超粗黑_GBK" panose="03000509000000000000" pitchFamily="65" charset="-122"/>
              </a:rPr>
              <a:t>整流锥的</a:t>
            </a:r>
            <a:r>
              <a:rPr lang="zh-CN" altLang="en-US" sz="2400" dirty="0">
                <a:solidFill>
                  <a:srgbClr val="FF0000"/>
                </a:solidFill>
                <a:latin typeface="方正超粗黑_GBK" panose="03000509000000000000" pitchFamily="65" charset="-122"/>
                <a:ea typeface="方正超粗黑_GBK" panose="03000509000000000000" pitchFamily="65" charset="-122"/>
              </a:rPr>
              <a:t>前</a:t>
            </a:r>
            <a:r>
              <a:rPr lang="zh-CN" altLang="en-US" sz="2400" dirty="0">
                <a:latin typeface="方正超粗黑_GBK" panose="03000509000000000000" pitchFamily="65" charset="-122"/>
                <a:ea typeface="方正超粗黑_GBK" panose="03000509000000000000" pitchFamily="65" charset="-122"/>
              </a:rPr>
              <a:t>安装边上。</a:t>
            </a:r>
          </a:p>
        </p:txBody>
      </p:sp>
      <p:sp>
        <p:nvSpPr>
          <p:cNvPr id="7" name="文本框 6"/>
          <p:cNvSpPr txBox="1"/>
          <p:nvPr/>
        </p:nvSpPr>
        <p:spPr>
          <a:xfrm>
            <a:off x="9121121" y="4296128"/>
            <a:ext cx="2434335" cy="1200329"/>
          </a:xfrm>
          <a:prstGeom prst="rect">
            <a:avLst/>
          </a:prstGeom>
          <a:noFill/>
        </p:spPr>
        <p:txBody>
          <a:bodyPr wrap="square" rtlCol="0">
            <a:spAutoFit/>
          </a:bodyPr>
          <a:lstStyle/>
          <a:p>
            <a:r>
              <a:rPr lang="en-US" altLang="zh-CN" sz="2400" dirty="0" smtClean="0">
                <a:latin typeface="方正超粗黑_GBK" panose="03000509000000000000" pitchFamily="65" charset="-122"/>
                <a:ea typeface="方正超粗黑_GBK" panose="03000509000000000000" pitchFamily="65" charset="-122"/>
              </a:rPr>
              <a:t>3</a:t>
            </a:r>
            <a:r>
              <a:rPr lang="zh-CN" altLang="en-US" sz="2400" dirty="0" smtClean="0">
                <a:latin typeface="方正超粗黑_GBK" panose="03000509000000000000" pitchFamily="65" charset="-122"/>
                <a:ea typeface="方正超粗黑_GBK" panose="03000509000000000000" pitchFamily="65" charset="-122"/>
              </a:rPr>
              <a:t>个顶丝</a:t>
            </a:r>
            <a:r>
              <a:rPr lang="en-US" altLang="zh-CN" sz="2400" dirty="0" smtClean="0">
                <a:latin typeface="方正超粗黑_GBK" panose="03000509000000000000" pitchFamily="65" charset="-122"/>
                <a:ea typeface="方正超粗黑_GBK" panose="03000509000000000000" pitchFamily="65" charset="-122"/>
              </a:rPr>
              <a:t>120</a:t>
            </a:r>
            <a:r>
              <a:rPr lang="en-US" altLang="zh-CN" sz="2400" dirty="0" smtClean="0">
                <a:latin typeface="方正超粗黑_GBK" panose="03000509000000000000" pitchFamily="65" charset="-122"/>
                <a:ea typeface="方正超粗黑_GBK" panose="03000509000000000000" pitchFamily="65" charset="-122"/>
                <a:sym typeface="Symbol" panose="05050102010706020507" pitchFamily="18" charset="2"/>
              </a:rPr>
              <a:t></a:t>
            </a:r>
            <a:r>
              <a:rPr lang="zh-CN" altLang="en-US" sz="2400" dirty="0">
                <a:latin typeface="方正超粗黑_GBK" panose="03000509000000000000" pitchFamily="65" charset="-122"/>
                <a:ea typeface="方正超粗黑_GBK" panose="03000509000000000000" pitchFamily="65" charset="-122"/>
                <a:sym typeface="Symbol" panose="05050102010706020507" pitchFamily="18" charset="2"/>
              </a:rPr>
              <a:t>分布</a:t>
            </a:r>
            <a:r>
              <a:rPr lang="zh-CN" altLang="en-US" sz="2400" dirty="0" smtClean="0">
                <a:latin typeface="方正超粗黑_GBK" panose="03000509000000000000" pitchFamily="65" charset="-122"/>
                <a:ea typeface="方正超粗黑_GBK" panose="03000509000000000000" pitchFamily="65" charset="-122"/>
                <a:sym typeface="Symbol" panose="05050102010706020507" pitchFamily="18" charset="2"/>
              </a:rPr>
              <a:t>，辅助前</a:t>
            </a:r>
            <a:r>
              <a:rPr lang="zh-CN" altLang="en-US" sz="2400" dirty="0">
                <a:latin typeface="方正超粗黑_GBK" panose="03000509000000000000" pitchFamily="65" charset="-122"/>
                <a:ea typeface="方正超粗黑_GBK" panose="03000509000000000000" pitchFamily="65" charset="-122"/>
                <a:sym typeface="Symbol" panose="05050102010706020507" pitchFamily="18" charset="2"/>
              </a:rPr>
              <a:t>锥与后锥脱</a:t>
            </a:r>
            <a:r>
              <a:rPr lang="zh-CN" altLang="en-US" sz="2400" dirty="0" smtClean="0">
                <a:latin typeface="方正超粗黑_GBK" panose="03000509000000000000" pitchFamily="65" charset="-122"/>
                <a:ea typeface="方正超粗黑_GBK" panose="03000509000000000000" pitchFamily="65" charset="-122"/>
                <a:sym typeface="Symbol" panose="05050102010706020507" pitchFamily="18" charset="2"/>
              </a:rPr>
              <a:t>离。</a:t>
            </a:r>
            <a:endParaRPr lang="zh-CN" altLang="en-US" sz="2400" dirty="0">
              <a:latin typeface="方正超粗黑_GBK" panose="03000509000000000000" pitchFamily="65" charset="-122"/>
              <a:ea typeface="方正超粗黑_GBK" panose="03000509000000000000" pitchFamily="65" charset="-122"/>
            </a:endParaRPr>
          </a:p>
        </p:txBody>
      </p:sp>
      <p:sp>
        <p:nvSpPr>
          <p:cNvPr id="8" name="圆角矩形 7"/>
          <p:cNvSpPr/>
          <p:nvPr/>
        </p:nvSpPr>
        <p:spPr>
          <a:xfrm>
            <a:off x="1975448" y="1095555"/>
            <a:ext cx="923027" cy="66999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24999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2653" y="0"/>
            <a:ext cx="9699347" cy="6858000"/>
          </a:xfrm>
          <a:prstGeom prst="rect">
            <a:avLst/>
          </a:prstGeom>
        </p:spPr>
      </p:pic>
      <p:sp>
        <p:nvSpPr>
          <p:cNvPr id="3" name="文本框 2"/>
          <p:cNvSpPr txBox="1"/>
          <p:nvPr/>
        </p:nvSpPr>
        <p:spPr>
          <a:xfrm>
            <a:off x="192656" y="491705"/>
            <a:ext cx="2973238" cy="5078313"/>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内、外火焰筒采用整体结构设计，</a:t>
            </a:r>
            <a:r>
              <a:rPr lang="zh-CN" altLang="en-US" dirty="0">
                <a:solidFill>
                  <a:srgbClr val="C00000"/>
                </a:solidFill>
                <a:latin typeface="方正超粗黑_GBK" panose="03000509000000000000" pitchFamily="65" charset="-122"/>
                <a:ea typeface="方正超粗黑_GBK" panose="03000509000000000000" pitchFamily="65" charset="-122"/>
              </a:rPr>
              <a:t>悬板</a:t>
            </a:r>
            <a:r>
              <a:rPr lang="zh-CN" altLang="en-US" dirty="0">
                <a:latin typeface="方正超粗黑_GBK" panose="03000509000000000000" pitchFamily="65" charset="-122"/>
                <a:ea typeface="方正超粗黑_GBK" panose="03000509000000000000" pitchFamily="65" charset="-122"/>
              </a:rPr>
              <a:t>内包含冷却空气孔，可实现火焰筒内壁的</a:t>
            </a:r>
            <a:r>
              <a:rPr lang="zh-CN" altLang="en-US" dirty="0">
                <a:solidFill>
                  <a:srgbClr val="C00000"/>
                </a:solidFill>
                <a:latin typeface="方正超粗黑_GBK" panose="03000509000000000000" pitchFamily="65" charset="-122"/>
                <a:ea typeface="方正超粗黑_GBK" panose="03000509000000000000" pitchFamily="65" charset="-122"/>
              </a:rPr>
              <a:t>气膜冷却</a:t>
            </a:r>
            <a:r>
              <a:rPr lang="zh-CN" altLang="en-US" dirty="0">
                <a:latin typeface="方正超粗黑_GBK" panose="03000509000000000000" pitchFamily="65" charset="-122"/>
                <a:ea typeface="方正超粗黑_GBK" panose="03000509000000000000" pitchFamily="65" charset="-122"/>
              </a:rPr>
              <a:t>。火焰筒上的</a:t>
            </a:r>
            <a:r>
              <a:rPr lang="zh-CN" altLang="en-US" dirty="0">
                <a:solidFill>
                  <a:srgbClr val="C00000"/>
                </a:solidFill>
                <a:latin typeface="方正超粗黑_GBK" panose="03000509000000000000" pitchFamily="65" charset="-122"/>
                <a:ea typeface="方正超粗黑_GBK" panose="03000509000000000000" pitchFamily="65" charset="-122"/>
              </a:rPr>
              <a:t>稀释孔</a:t>
            </a:r>
            <a:r>
              <a:rPr lang="zh-CN" altLang="en-US" dirty="0">
                <a:latin typeface="方正超粗黑_GBK" panose="03000509000000000000" pitchFamily="65" charset="-122"/>
                <a:ea typeface="方正超粗黑_GBK" panose="03000509000000000000" pitchFamily="65" charset="-122"/>
              </a:rPr>
              <a:t>用于提供额外的掺混冷却空气，降低涡轮进口燃气温度。</a:t>
            </a:r>
          </a:p>
          <a:p>
            <a:r>
              <a:rPr lang="zh-CN" altLang="en-US" dirty="0">
                <a:latin typeface="方正超粗黑_GBK" panose="03000509000000000000" pitchFamily="65" charset="-122"/>
                <a:ea typeface="方正超粗黑_GBK" panose="03000509000000000000" pitchFamily="65" charset="-122"/>
              </a:rPr>
              <a:t>内、外火焰筒的内表面都有隔热涂层</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内</a:t>
            </a:r>
            <a:r>
              <a:rPr lang="zh-CN" altLang="en-US" dirty="0">
                <a:latin typeface="方正超粗黑_GBK" panose="03000509000000000000" pitchFamily="65" charset="-122"/>
                <a:ea typeface="方正超粗黑_GBK" panose="03000509000000000000" pitchFamily="65" charset="-122"/>
              </a:rPr>
              <a:t>、外火焰筒的后缘支撑在</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涡</a:t>
            </a:r>
            <a:r>
              <a:rPr lang="zh-CN" altLang="en-US" dirty="0" smtClean="0">
                <a:latin typeface="方正超粗黑_GBK" panose="03000509000000000000" pitchFamily="65" charset="-122"/>
                <a:ea typeface="方正超粗黑_GBK" panose="03000509000000000000" pitchFamily="65" charset="-122"/>
              </a:rPr>
              <a:t>轮进口导向叶片内、外平台上。</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内火焰筒的后安装边通过螺栓固定</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进口导向器前（内侧）</a:t>
            </a:r>
            <a:r>
              <a:rPr lang="zh-CN" altLang="en-US" dirty="0">
                <a:solidFill>
                  <a:srgbClr val="C00000"/>
                </a:solidFill>
                <a:latin typeface="方正超粗黑_GBK" panose="03000509000000000000" pitchFamily="65" charset="-122"/>
                <a:ea typeface="方正超粗黑_GBK" panose="03000509000000000000" pitchFamily="65" charset="-122"/>
              </a:rPr>
              <a:t>支架</a:t>
            </a:r>
            <a:r>
              <a:rPr lang="zh-CN" altLang="en-US" dirty="0">
                <a:latin typeface="方正超粗黑_GBK" panose="03000509000000000000" pitchFamily="65" charset="-122"/>
                <a:ea typeface="方正超粗黑_GBK" panose="03000509000000000000" pitchFamily="65" charset="-122"/>
              </a:rPr>
              <a:t>上。</a:t>
            </a:r>
          </a:p>
          <a:p>
            <a:r>
              <a:rPr lang="zh-CN" altLang="en-US" dirty="0">
                <a:latin typeface="方正超粗黑_GBK" panose="03000509000000000000" pitchFamily="65" charset="-122"/>
                <a:ea typeface="方正超粗黑_GBK" panose="03000509000000000000" pitchFamily="65" charset="-122"/>
              </a:rPr>
              <a:t>外火焰筒的后缘呈</a:t>
            </a:r>
            <a:r>
              <a:rPr lang="en-US" altLang="zh-CN" dirty="0">
                <a:solidFill>
                  <a:srgbClr val="C00000"/>
                </a:solidFill>
                <a:latin typeface="方正超粗黑_GBK" panose="03000509000000000000" pitchFamily="65" charset="-122"/>
                <a:ea typeface="方正超粗黑_GBK" panose="03000509000000000000" pitchFamily="65" charset="-122"/>
              </a:rPr>
              <a:t>S</a:t>
            </a:r>
            <a:r>
              <a:rPr lang="zh-CN" altLang="en-US" dirty="0">
                <a:solidFill>
                  <a:srgbClr val="C00000"/>
                </a:solidFill>
                <a:latin typeface="方正超粗黑_GBK" panose="03000509000000000000" pitchFamily="65" charset="-122"/>
                <a:ea typeface="方正超粗黑_GBK" panose="03000509000000000000" pitchFamily="65" charset="-122"/>
              </a:rPr>
              <a:t>形</a:t>
            </a:r>
            <a:r>
              <a:rPr lang="zh-CN" altLang="en-US" dirty="0">
                <a:latin typeface="方正超粗黑_GBK" panose="03000509000000000000" pitchFamily="65" charset="-122"/>
                <a:ea typeface="方正超粗黑_GBK" panose="03000509000000000000" pitchFamily="65" charset="-122"/>
              </a:rPr>
              <a:t>，结构压入</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出口导向器叶片外平台和燃烧室外机匣之间，</a:t>
            </a:r>
            <a:r>
              <a:rPr lang="zh-CN" altLang="en-US" dirty="0">
                <a:solidFill>
                  <a:srgbClr val="C00000"/>
                </a:solidFill>
                <a:latin typeface="方正超粗黑_GBK" panose="03000509000000000000" pitchFamily="65" charset="-122"/>
                <a:ea typeface="方正超粗黑_GBK" panose="03000509000000000000" pitchFamily="65" charset="-122"/>
              </a:rPr>
              <a:t>此设计允许燃烧室膨胀</a:t>
            </a:r>
            <a:r>
              <a:rPr lang="zh-CN" altLang="en-US" dirty="0">
                <a:latin typeface="方正超粗黑_GBK" panose="03000509000000000000" pitchFamily="65" charset="-122"/>
                <a:ea typeface="方正超粗黑_GBK" panose="03000509000000000000" pitchFamily="65" charset="-122"/>
              </a:rPr>
              <a:t>。</a:t>
            </a:r>
          </a:p>
        </p:txBody>
      </p:sp>
    </p:spTree>
    <p:extLst>
      <p:ext uri="{BB962C8B-B14F-4D97-AF65-F5344CB8AC3E}">
        <p14:creationId xmlns:p14="http://schemas.microsoft.com/office/powerpoint/2010/main" val="32259521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80627965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5684808" y="5827647"/>
            <a:ext cx="6366294" cy="923330"/>
          </a:xfrm>
          <a:prstGeom prst="rect">
            <a:avLst/>
          </a:prstGeom>
          <a:solidFill>
            <a:schemeClr val="bg2"/>
          </a:solidFill>
        </p:spPr>
        <p:txBody>
          <a:bodyPr wrap="square" rtlCol="0">
            <a:spAutoFit/>
          </a:bodyPr>
          <a:lstStyle/>
          <a:p>
            <a:pPr algn="ctr"/>
            <a:r>
              <a:rPr lang="zh-CN" altLang="en-US" sz="5400" dirty="0">
                <a:solidFill>
                  <a:srgbClr val="C00000"/>
                </a:solidFill>
                <a:latin typeface="方正超粗黑_GBK" panose="03000509000000000000" pitchFamily="65" charset="-122"/>
                <a:ea typeface="方正超粗黑_GBK" panose="03000509000000000000" pitchFamily="65" charset="-122"/>
              </a:rPr>
              <a:t>燃</a:t>
            </a:r>
            <a:r>
              <a:rPr lang="zh-CN" altLang="en-US" sz="5400" dirty="0" smtClean="0">
                <a:solidFill>
                  <a:srgbClr val="C00000"/>
                </a:solidFill>
                <a:latin typeface="方正超粗黑_GBK" panose="03000509000000000000" pitchFamily="65" charset="-122"/>
                <a:ea typeface="方正超粗黑_GBK" panose="03000509000000000000" pitchFamily="65" charset="-122"/>
              </a:rPr>
              <a:t>烧室火焰筒安装</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5" name="圆角矩形 4"/>
          <p:cNvSpPr/>
          <p:nvPr/>
        </p:nvSpPr>
        <p:spPr>
          <a:xfrm>
            <a:off x="8358997" y="3933644"/>
            <a:ext cx="1285336" cy="100929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160590" y="560716"/>
            <a:ext cx="2648308" cy="115594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rot="18586406">
            <a:off x="7306572" y="1932317"/>
            <a:ext cx="448574" cy="36231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1181066">
            <a:off x="7317093" y="2663657"/>
            <a:ext cx="448574" cy="36231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85482" y="2228671"/>
            <a:ext cx="1138700" cy="1200329"/>
          </a:xfrm>
          <a:prstGeom prst="rect">
            <a:avLst/>
          </a:prstGeom>
          <a:noFill/>
        </p:spPr>
        <p:txBody>
          <a:bodyPr wrap="square" rtlCol="0">
            <a:spAutoFit/>
          </a:bodyPr>
          <a:lstStyle/>
          <a:p>
            <a:r>
              <a:rPr lang="zh-CN" altLang="en-US" dirty="0" smtClean="0">
                <a:solidFill>
                  <a:srgbClr val="0070C0"/>
                </a:solidFill>
                <a:latin typeface="方正超粗黑_GBK" panose="03000509000000000000" pitchFamily="65" charset="-122"/>
                <a:ea typeface="方正超粗黑_GBK" panose="03000509000000000000" pitchFamily="65" charset="-122"/>
              </a:rPr>
              <a:t>支撑在</a:t>
            </a:r>
            <a:r>
              <a:rPr lang="en-US" altLang="zh-CN" dirty="0" smtClean="0">
                <a:solidFill>
                  <a:srgbClr val="0070C0"/>
                </a:solidFill>
                <a:latin typeface="方正超粗黑_GBK" panose="03000509000000000000" pitchFamily="65" charset="-122"/>
                <a:ea typeface="方正超粗黑_GBK" panose="03000509000000000000" pitchFamily="65" charset="-122"/>
              </a:rPr>
              <a:t>HPT</a:t>
            </a:r>
            <a:r>
              <a:rPr lang="zh-CN" altLang="en-US" dirty="0" smtClean="0">
                <a:solidFill>
                  <a:srgbClr val="0070C0"/>
                </a:solidFill>
                <a:latin typeface="方正超粗黑_GBK" panose="03000509000000000000" pitchFamily="65" charset="-122"/>
                <a:ea typeface="方正超粗黑_GBK" panose="03000509000000000000" pitchFamily="65" charset="-122"/>
              </a:rPr>
              <a:t>导向器内、外平台</a:t>
            </a:r>
            <a:endParaRPr lang="zh-CN" altLang="en-US" dirty="0">
              <a:solidFill>
                <a:srgbClr val="0070C0"/>
              </a:solidFill>
              <a:latin typeface="方正超粗黑_GBK" panose="03000509000000000000" pitchFamily="65" charset="-122"/>
              <a:ea typeface="方正超粗黑_GBK" panose="03000509000000000000" pitchFamily="65" charset="-122"/>
            </a:endParaRPr>
          </a:p>
        </p:txBody>
      </p:sp>
      <p:cxnSp>
        <p:nvCxnSpPr>
          <p:cNvPr id="11" name="直接箭头连接符 10"/>
          <p:cNvCxnSpPr/>
          <p:nvPr/>
        </p:nvCxnSpPr>
        <p:spPr>
          <a:xfrm>
            <a:off x="3001992" y="468221"/>
            <a:ext cx="4522190" cy="80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430840" y="283555"/>
            <a:ext cx="640164" cy="369332"/>
          </a:xfrm>
          <a:prstGeom prst="rect">
            <a:avLst/>
          </a:prstGeom>
          <a:noFill/>
        </p:spPr>
        <p:txBody>
          <a:bodyPr wrap="square" rtlCol="0">
            <a:spAutoFit/>
          </a:bodyPr>
          <a:lstStyle/>
          <a:p>
            <a:r>
              <a:rPr lang="zh-CN" altLang="en-US" dirty="0" smtClean="0">
                <a:solidFill>
                  <a:srgbClr val="0070C0"/>
                </a:solidFill>
                <a:latin typeface="方正超粗黑_GBK" panose="03000509000000000000" pitchFamily="65" charset="-122"/>
                <a:ea typeface="方正超粗黑_GBK" panose="03000509000000000000" pitchFamily="65" charset="-122"/>
              </a:rPr>
              <a:t>压入</a:t>
            </a:r>
            <a:endParaRPr lang="zh-CN" altLang="en-US" dirty="0">
              <a:solidFill>
                <a:srgbClr val="0070C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5131976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圆角矩形 2"/>
          <p:cNvSpPr/>
          <p:nvPr/>
        </p:nvSpPr>
        <p:spPr>
          <a:xfrm>
            <a:off x="1570008" y="552090"/>
            <a:ext cx="2242867" cy="75050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1212384" y="3778370"/>
            <a:ext cx="2242867" cy="75050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0507" y="4954771"/>
            <a:ext cx="2603243" cy="1477328"/>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高压涡轮组</a:t>
            </a:r>
            <a:r>
              <a:rPr lang="zh-CN" altLang="en-US" dirty="0" smtClean="0">
                <a:latin typeface="方正超粗黑_GBK" panose="03000509000000000000" pitchFamily="65" charset="-122"/>
                <a:ea typeface="方正超粗黑_GBK" panose="03000509000000000000" pitchFamily="65" charset="-122"/>
              </a:rPr>
              <a:t>件：</a:t>
            </a:r>
            <a:endParaRPr lang="zh-CN" altLang="en-US" dirty="0">
              <a:latin typeface="方正超粗黑_GBK" panose="03000509000000000000" pitchFamily="65" charset="-122"/>
              <a:ea typeface="方正超粗黑_GBK" panose="03000509000000000000" pitchFamily="65" charset="-122"/>
            </a:endParaRPr>
          </a:p>
          <a:p>
            <a:r>
              <a:rPr lang="zh-CN" altLang="en-US" dirty="0">
                <a:latin typeface="方正超粗黑_GBK" panose="03000509000000000000" pitchFamily="65" charset="-122"/>
                <a:ea typeface="方正超粗黑_GBK" panose="03000509000000000000" pitchFamily="65" charset="-122"/>
              </a:rPr>
              <a:t>①高压涡轮进口导向器</a:t>
            </a:r>
          </a:p>
          <a:p>
            <a:r>
              <a:rPr lang="zh-CN" altLang="en-US" dirty="0">
                <a:latin typeface="方正超粗黑_GBK" panose="03000509000000000000" pitchFamily="65" charset="-122"/>
                <a:ea typeface="方正超粗黑_GBK" panose="03000509000000000000" pitchFamily="65" charset="-122"/>
              </a:rPr>
              <a:t>②高压涡轮转子</a:t>
            </a:r>
          </a:p>
          <a:p>
            <a:r>
              <a:rPr lang="zh-CN" altLang="en-US" dirty="0">
                <a:latin typeface="方正超粗黑_GBK" panose="03000509000000000000" pitchFamily="65" charset="-122"/>
                <a:ea typeface="方正超粗黑_GBK" panose="03000509000000000000" pitchFamily="65" charset="-122"/>
              </a:rPr>
              <a:t>③高压涡轮护罩和第１级低压涡轮进口导向器。</a:t>
            </a:r>
          </a:p>
        </p:txBody>
      </p:sp>
      <p:sp>
        <p:nvSpPr>
          <p:cNvPr id="8" name="文本框 7"/>
          <p:cNvSpPr txBox="1"/>
          <p:nvPr/>
        </p:nvSpPr>
        <p:spPr>
          <a:xfrm>
            <a:off x="8591909" y="4637202"/>
            <a:ext cx="3519577" cy="923330"/>
          </a:xfrm>
          <a:prstGeom prst="rect">
            <a:avLst/>
          </a:prstGeom>
          <a:solidFill>
            <a:schemeClr val="bg2"/>
          </a:solidFill>
        </p:spPr>
        <p:txBody>
          <a:bodyPr wrap="square" rtlCol="0">
            <a:spAutoFit/>
          </a:bodyPr>
          <a:lstStyle/>
          <a:p>
            <a:pPr algn="ctr"/>
            <a:r>
              <a:rPr lang="en-US" altLang="zh-CN" sz="5400" dirty="0" smtClean="0">
                <a:solidFill>
                  <a:srgbClr val="C00000"/>
                </a:solidFill>
                <a:latin typeface="方正超粗黑_GBK" panose="03000509000000000000" pitchFamily="65" charset="-122"/>
                <a:ea typeface="方正超粗黑_GBK" panose="03000509000000000000" pitchFamily="65" charset="-122"/>
              </a:rPr>
              <a:t>HPT</a:t>
            </a:r>
            <a:r>
              <a:rPr lang="zh-CN" altLang="en-US" sz="5400" dirty="0">
                <a:solidFill>
                  <a:srgbClr val="C00000"/>
                </a:solidFill>
                <a:latin typeface="方正超粗黑_GBK" panose="03000509000000000000" pitchFamily="65" charset="-122"/>
                <a:ea typeface="方正超粗黑_GBK" panose="03000509000000000000" pitchFamily="65" charset="-122"/>
              </a:rPr>
              <a:t>组件</a:t>
            </a:r>
          </a:p>
        </p:txBody>
      </p:sp>
    </p:spTree>
    <p:extLst>
      <p:ext uri="{BB962C8B-B14F-4D97-AF65-F5344CB8AC3E}">
        <p14:creationId xmlns:p14="http://schemas.microsoft.com/office/powerpoint/2010/main" val="29119402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701922" cy="6858000"/>
          </a:xfrm>
          <a:prstGeom prst="rect">
            <a:avLst/>
          </a:prstGeom>
        </p:spPr>
      </p:pic>
      <p:sp>
        <p:nvSpPr>
          <p:cNvPr id="3" name="文本框 2"/>
          <p:cNvSpPr txBox="1"/>
          <p:nvPr/>
        </p:nvSpPr>
        <p:spPr>
          <a:xfrm>
            <a:off x="2546230" y="5862153"/>
            <a:ext cx="7099540" cy="923330"/>
          </a:xfrm>
          <a:prstGeom prst="rect">
            <a:avLst/>
          </a:prstGeom>
          <a:solidFill>
            <a:schemeClr val="bg2"/>
          </a:solidFill>
        </p:spPr>
        <p:txBody>
          <a:bodyPr wrap="square" rtlCol="0">
            <a:spAutoFit/>
          </a:bodyPr>
          <a:lstStyle/>
          <a:p>
            <a:pPr algn="ctr"/>
            <a:r>
              <a:rPr lang="en-US" altLang="zh-CN" sz="5400" dirty="0" smtClean="0">
                <a:solidFill>
                  <a:srgbClr val="C00000"/>
                </a:solidFill>
                <a:latin typeface="方正超粗黑_GBK" panose="03000509000000000000" pitchFamily="65" charset="-122"/>
                <a:ea typeface="方正超粗黑_GBK" panose="03000509000000000000" pitchFamily="65" charset="-122"/>
              </a:rPr>
              <a:t>HPT</a:t>
            </a:r>
            <a:r>
              <a:rPr lang="zh-CN" altLang="en-US" sz="5400" dirty="0" smtClean="0">
                <a:solidFill>
                  <a:srgbClr val="C00000"/>
                </a:solidFill>
                <a:latin typeface="方正超粗黑_GBK" panose="03000509000000000000" pitchFamily="65" charset="-122"/>
                <a:ea typeface="方正超粗黑_GBK" panose="03000509000000000000" pitchFamily="65" charset="-122"/>
              </a:rPr>
              <a:t>进口导向器</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支架</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7306574" y="339639"/>
            <a:ext cx="4520241" cy="2031325"/>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高压涡轮进口导向器引导来自燃烧室的燃气流，以合适的角度进入高压涡轮转子叶片</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高</a:t>
            </a:r>
            <a:r>
              <a:rPr lang="zh-CN" altLang="en-US" dirty="0">
                <a:latin typeface="方正超粗黑_GBK" panose="03000509000000000000" pitchFamily="65" charset="-122"/>
                <a:ea typeface="方正超粗黑_GBK" panose="03000509000000000000" pitchFamily="65" charset="-122"/>
              </a:rPr>
              <a:t>压涡轮进口导向器包括：</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1</a:t>
            </a:r>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21</a:t>
            </a:r>
            <a:r>
              <a:rPr lang="zh-CN" altLang="en-US" dirty="0">
                <a:latin typeface="方正超粗黑_GBK" panose="03000509000000000000" pitchFamily="65" charset="-122"/>
                <a:ea typeface="方正超粗黑_GBK" panose="03000509000000000000" pitchFamily="65" charset="-122"/>
              </a:rPr>
              <a:t>个叶片组，每个叶片组有</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个叶片。</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2</a:t>
            </a:r>
            <a:r>
              <a:rPr lang="zh-CN" altLang="en-US" dirty="0">
                <a:latin typeface="方正超粗黑_GBK" panose="03000509000000000000" pitchFamily="65" charset="-122"/>
                <a:ea typeface="方正超粗黑_GBK" panose="03000509000000000000" pitchFamily="65" charset="-122"/>
              </a:rPr>
              <a:t>）前支架和后支架（内侧）</a:t>
            </a:r>
          </a:p>
          <a:p>
            <a:r>
              <a:rPr lang="zh-CN" altLang="en-US" dirty="0">
                <a:latin typeface="方正超粗黑_GBK" panose="03000509000000000000" pitchFamily="65" charset="-122"/>
                <a:ea typeface="方正超粗黑_GBK" panose="03000509000000000000" pitchFamily="65" charset="-122"/>
              </a:rPr>
              <a:t>（</a:t>
            </a:r>
            <a:r>
              <a:rPr lang="en-US" altLang="zh-CN" dirty="0">
                <a:latin typeface="方正超粗黑_GBK" panose="03000509000000000000" pitchFamily="65" charset="-122"/>
                <a:ea typeface="方正超粗黑_GBK" panose="03000509000000000000" pitchFamily="65" charset="-122"/>
              </a:rPr>
              <a:t>3</a:t>
            </a:r>
            <a:r>
              <a:rPr lang="zh-CN" altLang="en-US" dirty="0">
                <a:latin typeface="方正超粗黑_GBK" panose="03000509000000000000" pitchFamily="65" charset="-122"/>
                <a:ea typeface="方正超粗黑_GBK" panose="03000509000000000000" pitchFamily="65" charset="-122"/>
              </a:rPr>
              <a:t>）后静止封严件。</a:t>
            </a:r>
          </a:p>
        </p:txBody>
      </p:sp>
    </p:spTree>
    <p:extLst>
      <p:ext uri="{BB962C8B-B14F-4D97-AF65-F5344CB8AC3E}">
        <p14:creationId xmlns:p14="http://schemas.microsoft.com/office/powerpoint/2010/main" val="42661780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8224" cy="6858000"/>
          </a:xfrm>
          <a:prstGeom prst="rect">
            <a:avLst/>
          </a:prstGeom>
        </p:spPr>
      </p:pic>
      <p:sp>
        <p:nvSpPr>
          <p:cNvPr id="3" name="文本框 2"/>
          <p:cNvSpPr txBox="1"/>
          <p:nvPr/>
        </p:nvSpPr>
        <p:spPr>
          <a:xfrm>
            <a:off x="182593" y="5801768"/>
            <a:ext cx="2508850"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叶片组</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
        <p:nvSpPr>
          <p:cNvPr id="4" name="文本框 3"/>
          <p:cNvSpPr txBox="1"/>
          <p:nvPr/>
        </p:nvSpPr>
        <p:spPr>
          <a:xfrm>
            <a:off x="6090250" y="546673"/>
            <a:ext cx="5779698" cy="1477328"/>
          </a:xfrm>
          <a:prstGeom prst="rect">
            <a:avLst/>
          </a:prstGeom>
          <a:solidFill>
            <a:schemeClr val="bg2"/>
          </a:solidFill>
        </p:spPr>
        <p:txBody>
          <a:bodyPr wrap="square" rtlCol="0">
            <a:spAutoFit/>
          </a:bodyPr>
          <a:lstStyle/>
          <a:p>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进口导向器叶片组是由二个叶片焊接到内、平台上的组合件。每一个导向器叶片都是空心的，由其内部的一个</a:t>
            </a:r>
            <a:r>
              <a:rPr lang="zh-CN" altLang="en-US" dirty="0">
                <a:solidFill>
                  <a:srgbClr val="C00000"/>
                </a:solidFill>
                <a:latin typeface="方正超粗黑_GBK" panose="03000509000000000000" pitchFamily="65" charset="-122"/>
                <a:ea typeface="方正超粗黑_GBK" panose="03000509000000000000" pitchFamily="65" charset="-122"/>
              </a:rPr>
              <a:t>隔板</a:t>
            </a:r>
            <a:r>
              <a:rPr lang="zh-CN" altLang="en-US" dirty="0">
                <a:latin typeface="方正超粗黑_GBK" panose="03000509000000000000" pitchFamily="65" charset="-122"/>
                <a:ea typeface="方正超粗黑_GBK" panose="03000509000000000000" pitchFamily="65" charset="-122"/>
              </a:rPr>
              <a:t>分割成前、后两个冷却腔室。高压压气机的排气可通过</a:t>
            </a:r>
            <a:r>
              <a:rPr lang="zh-CN" altLang="en-US" dirty="0">
                <a:solidFill>
                  <a:srgbClr val="C00000"/>
                </a:solidFill>
                <a:latin typeface="方正超粗黑_GBK" panose="03000509000000000000" pitchFamily="65" charset="-122"/>
                <a:ea typeface="方正超粗黑_GBK" panose="03000509000000000000" pitchFamily="65" charset="-122"/>
              </a:rPr>
              <a:t>叶片两端</a:t>
            </a:r>
            <a:r>
              <a:rPr lang="zh-CN" altLang="en-US" dirty="0">
                <a:latin typeface="方正超粗黑_GBK" panose="03000509000000000000" pitchFamily="65" charset="-122"/>
                <a:ea typeface="方正超粗黑_GBK" panose="03000509000000000000" pitchFamily="65" charset="-122"/>
              </a:rPr>
              <a:t>的进气口进入到叶片内部的前和后腔室，从叶片前、后缘的小孔流出，冷却导向器叶片</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
        <p:nvSpPr>
          <p:cNvPr id="5" name="文本框 4"/>
          <p:cNvSpPr txBox="1"/>
          <p:nvPr/>
        </p:nvSpPr>
        <p:spPr>
          <a:xfrm>
            <a:off x="9359662" y="3137307"/>
            <a:ext cx="2510286" cy="2862322"/>
          </a:xfrm>
          <a:prstGeom prst="rect">
            <a:avLst/>
          </a:prstGeom>
          <a:solidFill>
            <a:schemeClr val="bg2"/>
          </a:solidFill>
        </p:spPr>
        <p:txBody>
          <a:bodyPr wrap="square" rtlCol="0">
            <a:spAutoFit/>
          </a:bodyPr>
          <a:lstStyle/>
          <a:p>
            <a:r>
              <a:rPr lang="zh-CN" altLang="en-US" dirty="0" smtClean="0">
                <a:latin typeface="方正超粗黑_GBK" panose="03000509000000000000" pitchFamily="65" charset="-122"/>
                <a:ea typeface="方正超粗黑_GBK" panose="03000509000000000000" pitchFamily="65" charset="-122"/>
              </a:rPr>
              <a:t>叶</a:t>
            </a:r>
            <a:r>
              <a:rPr lang="zh-CN" altLang="en-US" dirty="0">
                <a:latin typeface="方正超粗黑_GBK" panose="03000509000000000000" pitchFamily="65" charset="-122"/>
                <a:ea typeface="方正超粗黑_GBK" panose="03000509000000000000" pitchFamily="65" charset="-122"/>
              </a:rPr>
              <a:t>片和平台是由高强度</a:t>
            </a:r>
            <a:r>
              <a:rPr lang="zh-CN" altLang="en-US" dirty="0">
                <a:solidFill>
                  <a:srgbClr val="C00000"/>
                </a:solidFill>
                <a:latin typeface="方正超粗黑_GBK" panose="03000509000000000000" pitchFamily="65" charset="-122"/>
                <a:ea typeface="方正超粗黑_GBK" panose="03000509000000000000" pitchFamily="65" charset="-122"/>
              </a:rPr>
              <a:t>镍基合金</a:t>
            </a:r>
            <a:r>
              <a:rPr lang="zh-CN" altLang="en-US" dirty="0">
                <a:latin typeface="方正超粗黑_GBK" panose="03000509000000000000" pitchFamily="65" charset="-122"/>
                <a:ea typeface="方正超粗黑_GBK" panose="03000509000000000000" pitchFamily="65" charset="-122"/>
              </a:rPr>
              <a:t>制成</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叶</a:t>
            </a:r>
            <a:r>
              <a:rPr lang="zh-CN" altLang="en-US" dirty="0">
                <a:latin typeface="方正超粗黑_GBK" panose="03000509000000000000" pitchFamily="65" charset="-122"/>
                <a:ea typeface="方正超粗黑_GBK" panose="03000509000000000000" pitchFamily="65" charset="-122"/>
              </a:rPr>
              <a:t>片内、外平台的前部封严件紧压在内、外火焰筒的后缘</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latin typeface="方正超粗黑_GBK" panose="03000509000000000000" pitchFamily="65" charset="-122"/>
                <a:ea typeface="方正超粗黑_GBK" panose="03000509000000000000" pitchFamily="65" charset="-122"/>
              </a:rPr>
              <a:t>叶</a:t>
            </a:r>
            <a:r>
              <a:rPr lang="zh-CN" altLang="en-US" dirty="0">
                <a:latin typeface="方正超粗黑_GBK" panose="03000509000000000000" pitchFamily="65" charset="-122"/>
                <a:ea typeface="方正超粗黑_GBK" panose="03000509000000000000" pitchFamily="65" charset="-122"/>
              </a:rPr>
              <a:t>片外平台后部封严件紧压在</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护罩支架上</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zh-CN" altLang="en-US" dirty="0" smtClean="0">
                <a:solidFill>
                  <a:srgbClr val="C00000"/>
                </a:solidFill>
                <a:latin typeface="方正超粗黑_GBK" panose="03000509000000000000" pitchFamily="65" charset="-122"/>
                <a:ea typeface="方正超粗黑_GBK" panose="03000509000000000000" pitchFamily="65" charset="-122"/>
              </a:rPr>
              <a:t>叶</a:t>
            </a:r>
            <a:r>
              <a:rPr lang="zh-CN" altLang="en-US" dirty="0">
                <a:solidFill>
                  <a:srgbClr val="C00000"/>
                </a:solidFill>
                <a:latin typeface="方正超粗黑_GBK" panose="03000509000000000000" pitchFamily="65" charset="-122"/>
                <a:ea typeface="方正超粗黑_GBK" panose="03000509000000000000" pitchFamily="65" charset="-122"/>
              </a:rPr>
              <a:t>片内平台后部由前、后内支架支撑。</a:t>
            </a:r>
          </a:p>
        </p:txBody>
      </p:sp>
    </p:spTree>
    <p:extLst>
      <p:ext uri="{BB962C8B-B14F-4D97-AF65-F5344CB8AC3E}">
        <p14:creationId xmlns:p14="http://schemas.microsoft.com/office/powerpoint/2010/main" val="2586025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697768" cy="6858000"/>
          </a:xfrm>
          <a:prstGeom prst="rect">
            <a:avLst/>
          </a:prstGeom>
        </p:spPr>
      </p:pic>
      <p:sp>
        <p:nvSpPr>
          <p:cNvPr id="3" name="文本框 2"/>
          <p:cNvSpPr txBox="1"/>
          <p:nvPr/>
        </p:nvSpPr>
        <p:spPr>
          <a:xfrm>
            <a:off x="8100205" y="187073"/>
            <a:ext cx="3519575" cy="2585323"/>
          </a:xfrm>
          <a:prstGeom prst="rect">
            <a:avLst/>
          </a:prstGeom>
          <a:solidFill>
            <a:schemeClr val="bg2"/>
          </a:solidFill>
        </p:spPr>
        <p:txBody>
          <a:bodyPr wrap="square" rtlCol="0">
            <a:spAutoFit/>
          </a:bodyPr>
          <a:lstStyle/>
          <a:p>
            <a:r>
              <a:rPr lang="en-US" altLang="zh-CN" dirty="0" smtClean="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进口导向器内支架由</a:t>
            </a:r>
            <a:r>
              <a:rPr lang="zh-CN" altLang="en-US" dirty="0">
                <a:solidFill>
                  <a:srgbClr val="C00000"/>
                </a:solidFill>
                <a:latin typeface="方正超粗黑_GBK" panose="03000509000000000000" pitchFamily="65" charset="-122"/>
                <a:ea typeface="方正超粗黑_GBK" panose="03000509000000000000" pitchFamily="65" charset="-122"/>
              </a:rPr>
              <a:t>镍基合金</a:t>
            </a:r>
            <a:r>
              <a:rPr lang="zh-CN" altLang="en-US" dirty="0">
                <a:latin typeface="方正超粗黑_GBK" panose="03000509000000000000" pitchFamily="65" charset="-122"/>
                <a:ea typeface="方正超粗黑_GBK" panose="03000509000000000000" pitchFamily="65" charset="-122"/>
              </a:rPr>
              <a:t>制成，承受大量导向器的载荷。前支架前部内安装边通过螺栓连接于火焰筒内筒的后安装边。</a:t>
            </a:r>
            <a:r>
              <a:rPr lang="zh-CN" altLang="en-US" dirty="0">
                <a:solidFill>
                  <a:srgbClr val="C00000"/>
                </a:solidFill>
                <a:latin typeface="方正超粗黑_GBK" panose="03000509000000000000" pitchFamily="65" charset="-122"/>
                <a:ea typeface="方正超粗黑_GBK" panose="03000509000000000000" pitchFamily="65" charset="-122"/>
              </a:rPr>
              <a:t>折流板使气流进入导流器，同时防止污染物进入</a:t>
            </a:r>
            <a:r>
              <a:rPr lang="zh-CN" altLang="en-US" dirty="0">
                <a:latin typeface="方正超粗黑_GBK" panose="03000509000000000000" pitchFamily="65" charset="-122"/>
                <a:ea typeface="方正超粗黑_GBK" panose="03000509000000000000" pitchFamily="65" charset="-122"/>
              </a:rPr>
              <a:t>。前支架后安装边通过螺栓连接到</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进口导向器后支架</a:t>
            </a:r>
            <a:r>
              <a:rPr lang="zh-CN" altLang="en-US" dirty="0" smtClean="0">
                <a:latin typeface="方正超粗黑_GBK" panose="03000509000000000000" pitchFamily="65" charset="-122"/>
                <a:ea typeface="方正超粗黑_GBK" panose="03000509000000000000" pitchFamily="65" charset="-122"/>
              </a:rPr>
              <a:t>。导</a:t>
            </a:r>
            <a:r>
              <a:rPr lang="zh-CN" altLang="en-US" dirty="0">
                <a:latin typeface="方正超粗黑_GBK" panose="03000509000000000000" pitchFamily="65" charset="-122"/>
                <a:ea typeface="方正超粗黑_GBK" panose="03000509000000000000" pitchFamily="65" charset="-122"/>
              </a:rPr>
              <a:t>向叶片的内平台在燃气压力作用下紧压在后支架上</a:t>
            </a:r>
            <a:r>
              <a:rPr lang="zh-CN" altLang="en-US" dirty="0" smtClean="0">
                <a:latin typeface="方正超粗黑_GBK" panose="03000509000000000000" pitchFamily="65" charset="-122"/>
                <a:ea typeface="方正超粗黑_GBK" panose="03000509000000000000" pitchFamily="65" charset="-122"/>
              </a:rPr>
              <a:t>。</a:t>
            </a:r>
            <a:endParaRPr lang="zh-CN" altLang="en-US" dirty="0">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68760701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
        <p:nvSpPr>
          <p:cNvPr id="3" name="文本框 2"/>
          <p:cNvSpPr txBox="1"/>
          <p:nvPr/>
        </p:nvSpPr>
        <p:spPr>
          <a:xfrm>
            <a:off x="8105955" y="152567"/>
            <a:ext cx="3079629" cy="92333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一个</a:t>
            </a:r>
            <a:r>
              <a:rPr lang="en-US" altLang="zh-CN" dirty="0">
                <a:latin typeface="方正超粗黑_GBK" panose="03000509000000000000" pitchFamily="65" charset="-122"/>
                <a:ea typeface="方正超粗黑_GBK" panose="03000509000000000000" pitchFamily="65" charset="-122"/>
              </a:rPr>
              <a:t>W</a:t>
            </a:r>
            <a:r>
              <a:rPr lang="zh-CN" altLang="en-US" dirty="0">
                <a:latin typeface="方正超粗黑_GBK" panose="03000509000000000000" pitchFamily="65" charset="-122"/>
                <a:ea typeface="方正超粗黑_GBK" panose="03000509000000000000" pitchFamily="65" charset="-122"/>
              </a:rPr>
              <a:t>形的压力封严件可防止导向器组件和</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转子叶片之间的冷却空气泄漏。</a:t>
            </a:r>
          </a:p>
        </p:txBody>
      </p:sp>
      <p:sp>
        <p:nvSpPr>
          <p:cNvPr id="4" name="文本框 3"/>
          <p:cNvSpPr txBox="1"/>
          <p:nvPr/>
        </p:nvSpPr>
        <p:spPr>
          <a:xfrm>
            <a:off x="2546230" y="5741384"/>
            <a:ext cx="7099540" cy="923330"/>
          </a:xfrm>
          <a:prstGeom prst="rect">
            <a:avLst/>
          </a:prstGeom>
          <a:solidFill>
            <a:schemeClr val="bg2"/>
          </a:solidFill>
        </p:spPr>
        <p:txBody>
          <a:bodyPr wrap="square" rtlCol="0">
            <a:spAutoFit/>
          </a:bodyPr>
          <a:lstStyle/>
          <a:p>
            <a:pPr algn="ctr"/>
            <a:r>
              <a:rPr lang="en-US" altLang="zh-CN" sz="5400" dirty="0" smtClean="0">
                <a:solidFill>
                  <a:srgbClr val="C00000"/>
                </a:solidFill>
                <a:latin typeface="方正超粗黑_GBK" panose="03000509000000000000" pitchFamily="65" charset="-122"/>
                <a:ea typeface="方正超粗黑_GBK" panose="03000509000000000000" pitchFamily="65" charset="-122"/>
              </a:rPr>
              <a:t>HPT</a:t>
            </a:r>
            <a:r>
              <a:rPr lang="zh-CN" altLang="en-US" sz="5400" dirty="0" smtClean="0">
                <a:solidFill>
                  <a:srgbClr val="C00000"/>
                </a:solidFill>
                <a:latin typeface="方正超粗黑_GBK" panose="03000509000000000000" pitchFamily="65" charset="-122"/>
                <a:ea typeface="方正超粗黑_GBK" panose="03000509000000000000" pitchFamily="65" charset="-122"/>
              </a:rPr>
              <a:t>进口导向器</a:t>
            </a:r>
            <a:r>
              <a:rPr lang="en-US" altLang="zh-CN" sz="5400" dirty="0" smtClean="0">
                <a:solidFill>
                  <a:srgbClr val="C00000"/>
                </a:solidFill>
                <a:latin typeface="方正超粗黑_GBK" panose="03000509000000000000" pitchFamily="65" charset="-122"/>
                <a:ea typeface="方正超粗黑_GBK" panose="03000509000000000000" pitchFamily="65" charset="-122"/>
              </a:rPr>
              <a:t>-</a:t>
            </a:r>
            <a:r>
              <a:rPr lang="zh-CN" altLang="en-US" sz="5400" dirty="0" smtClean="0">
                <a:solidFill>
                  <a:srgbClr val="C00000"/>
                </a:solidFill>
                <a:latin typeface="方正超粗黑_GBK" panose="03000509000000000000" pitchFamily="65" charset="-122"/>
                <a:ea typeface="方正超粗黑_GBK" panose="03000509000000000000" pitchFamily="65" charset="-122"/>
              </a:rPr>
              <a:t>支架</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2745544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888" y="0"/>
            <a:ext cx="9698224" cy="6858000"/>
          </a:xfrm>
          <a:prstGeom prst="rect">
            <a:avLst/>
          </a:prstGeom>
        </p:spPr>
      </p:pic>
    </p:spTree>
    <p:extLst>
      <p:ext uri="{BB962C8B-B14F-4D97-AF65-F5344CB8AC3E}">
        <p14:creationId xmlns:p14="http://schemas.microsoft.com/office/powerpoint/2010/main" val="29571345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8760" t="3019" b="22390"/>
          <a:stretch/>
        </p:blipFill>
        <p:spPr>
          <a:xfrm>
            <a:off x="4149306" y="379562"/>
            <a:ext cx="7878792" cy="5115464"/>
          </a:xfrm>
          <a:prstGeom prst="rect">
            <a:avLst/>
          </a:prstGeom>
        </p:spPr>
      </p:pic>
      <p:sp>
        <p:nvSpPr>
          <p:cNvPr id="5" name="文本框 4"/>
          <p:cNvSpPr txBox="1"/>
          <p:nvPr/>
        </p:nvSpPr>
        <p:spPr>
          <a:xfrm>
            <a:off x="195532" y="120774"/>
            <a:ext cx="3022121" cy="3416320"/>
          </a:xfrm>
          <a:prstGeom prst="rect">
            <a:avLst/>
          </a:prstGeom>
          <a:solidFill>
            <a:schemeClr val="bg2"/>
          </a:solidFill>
        </p:spPr>
        <p:txBody>
          <a:bodyPr wrap="square" rtlCol="0">
            <a:spAutoFit/>
          </a:bodyPr>
          <a:lstStyle/>
          <a:p>
            <a:r>
              <a:rPr lang="zh-CN" altLang="en-US" dirty="0">
                <a:latin typeface="方正超粗黑_GBK" panose="03000509000000000000" pitchFamily="65" charset="-122"/>
                <a:ea typeface="方正超粗黑_GBK" panose="03000509000000000000" pitchFamily="65" charset="-122"/>
              </a:rPr>
              <a:t>来自燃烧室的燃气，通过</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进口导向叶片，流到</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转子叶片。</a:t>
            </a:r>
            <a:r>
              <a:rPr lang="en-US" altLang="zh-CN" dirty="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进口导向叶片和转子将燃气的动能转换成转矩驱动高压压气机</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HPT</a:t>
            </a:r>
            <a:r>
              <a:rPr lang="zh-CN" altLang="en-US" dirty="0">
                <a:latin typeface="方正超粗黑_GBK" panose="03000509000000000000" pitchFamily="65" charset="-122"/>
                <a:ea typeface="方正超粗黑_GBK" panose="03000509000000000000" pitchFamily="65" charset="-122"/>
              </a:rPr>
              <a:t>转子是单级组件，由高压压气机排气（</a:t>
            </a:r>
            <a:r>
              <a:rPr lang="en-US" altLang="zh-CN" dirty="0">
                <a:latin typeface="方正超粗黑_GBK" panose="03000509000000000000" pitchFamily="65" charset="-122"/>
                <a:ea typeface="方正超粗黑_GBK" panose="03000509000000000000" pitchFamily="65" charset="-122"/>
              </a:rPr>
              <a:t>CDP</a:t>
            </a:r>
            <a:r>
              <a:rPr lang="zh-CN" altLang="en-US" dirty="0">
                <a:latin typeface="方正超粗黑_GBK" panose="03000509000000000000" pitchFamily="65" charset="-122"/>
                <a:ea typeface="方正超粗黑_GBK" panose="03000509000000000000" pitchFamily="65" charset="-122"/>
              </a:rPr>
              <a:t>）冷却，</a:t>
            </a:r>
            <a:r>
              <a:rPr lang="zh-CN" altLang="en-US" dirty="0">
                <a:solidFill>
                  <a:srgbClr val="C00000"/>
                </a:solidFill>
                <a:latin typeface="方正超粗黑_GBK" panose="03000509000000000000" pitchFamily="65" charset="-122"/>
                <a:ea typeface="方正超粗黑_GBK" panose="03000509000000000000" pitchFamily="65" charset="-122"/>
              </a:rPr>
              <a:t>包含在燃烧室机匣内</a:t>
            </a:r>
            <a:r>
              <a:rPr lang="zh-CN" altLang="en-US" dirty="0" smtClean="0">
                <a:latin typeface="方正超粗黑_GBK" panose="03000509000000000000" pitchFamily="65" charset="-122"/>
                <a:ea typeface="方正超粗黑_GBK" panose="03000509000000000000" pitchFamily="65" charset="-122"/>
              </a:rPr>
              <a:t>。</a:t>
            </a:r>
            <a:endParaRPr lang="en-US" altLang="zh-CN" dirty="0" smtClean="0">
              <a:latin typeface="方正超粗黑_GBK" panose="03000509000000000000" pitchFamily="65" charset="-122"/>
              <a:ea typeface="方正超粗黑_GBK" panose="03000509000000000000" pitchFamily="65" charset="-122"/>
            </a:endParaRPr>
          </a:p>
          <a:p>
            <a:r>
              <a:rPr lang="en-US" altLang="zh-CN" dirty="0" smtClean="0">
                <a:latin typeface="方正超粗黑_GBK" panose="03000509000000000000" pitchFamily="65" charset="-122"/>
                <a:ea typeface="方正超粗黑_GBK" panose="03000509000000000000" pitchFamily="65" charset="-122"/>
              </a:rPr>
              <a:t>HPT</a:t>
            </a:r>
            <a:r>
              <a:rPr lang="zh-CN" altLang="en-US" dirty="0" smtClean="0">
                <a:latin typeface="方正超粗黑_GBK" panose="03000509000000000000" pitchFamily="65" charset="-122"/>
                <a:ea typeface="方正超粗黑_GBK" panose="03000509000000000000" pitchFamily="65" charset="-122"/>
              </a:rPr>
              <a:t>转子包</a:t>
            </a:r>
            <a:r>
              <a:rPr lang="zh-CN" altLang="en-US" dirty="0">
                <a:latin typeface="方正超粗黑_GBK" panose="03000509000000000000" pitchFamily="65" charset="-122"/>
                <a:ea typeface="方正超粗黑_GBK" panose="03000509000000000000" pitchFamily="65" charset="-122"/>
              </a:rPr>
              <a:t>括：①前轴；②前旋转空气封严件；③涡轮盘；④叶片；⑤后轴</a:t>
            </a:r>
          </a:p>
        </p:txBody>
      </p:sp>
      <p:sp>
        <p:nvSpPr>
          <p:cNvPr id="6" name="文本框 5"/>
          <p:cNvSpPr txBox="1"/>
          <p:nvPr/>
        </p:nvSpPr>
        <p:spPr>
          <a:xfrm>
            <a:off x="2546230" y="5744893"/>
            <a:ext cx="7099540" cy="923330"/>
          </a:xfrm>
          <a:prstGeom prst="rect">
            <a:avLst/>
          </a:prstGeom>
          <a:solidFill>
            <a:schemeClr val="bg2"/>
          </a:solidFill>
        </p:spPr>
        <p:txBody>
          <a:bodyPr wrap="square" rtlCol="0">
            <a:spAutoFit/>
          </a:bodyPr>
          <a:lstStyle/>
          <a:p>
            <a:pPr algn="ctr"/>
            <a:r>
              <a:rPr lang="zh-CN" altLang="en-US" sz="5400" dirty="0" smtClean="0">
                <a:solidFill>
                  <a:srgbClr val="C00000"/>
                </a:solidFill>
                <a:latin typeface="方正超粗黑_GBK" panose="03000509000000000000" pitchFamily="65" charset="-122"/>
                <a:ea typeface="方正超粗黑_GBK" panose="03000509000000000000" pitchFamily="65" charset="-122"/>
              </a:rPr>
              <a:t>高压涡轮转子</a:t>
            </a:r>
            <a:endParaRPr lang="zh-CN" altLang="en-US" sz="5400" dirty="0">
              <a:solidFill>
                <a:srgbClr val="C00000"/>
              </a:solidFill>
              <a:latin typeface="方正超粗黑_GBK" panose="03000509000000000000" pitchFamily="65" charset="-122"/>
              <a:ea typeface="方正超粗黑_GBK" panose="03000509000000000000" pitchFamily="65" charset="-122"/>
            </a:endParaRPr>
          </a:p>
        </p:txBody>
      </p:sp>
    </p:spTree>
    <p:extLst>
      <p:ext uri="{BB962C8B-B14F-4D97-AF65-F5344CB8AC3E}">
        <p14:creationId xmlns:p14="http://schemas.microsoft.com/office/powerpoint/2010/main" val="18350386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TotalTime>
  <Words>11457</Words>
  <Application>Microsoft Office PowerPoint</Application>
  <PresentationFormat>宽屏</PresentationFormat>
  <Paragraphs>668</Paragraphs>
  <Slides>135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135</vt:i4>
      </vt:variant>
    </vt:vector>
  </HeadingPairs>
  <TitlesOfParts>
    <vt:vector size="143" baseType="lpstr">
      <vt:lpstr>方正超粗黑_GBK</vt:lpstr>
      <vt:lpstr>方正大黑_GBK</vt:lpstr>
      <vt:lpstr>宋体</vt:lpstr>
      <vt:lpstr>Arial</vt:lpstr>
      <vt:lpstr>Calibri</vt:lpstr>
      <vt:lpstr>Calibri Light</vt:lpstr>
      <vt:lpstr>Symbol</vt:lpstr>
      <vt:lpstr>Office 主题</vt:lpstr>
      <vt:lpstr>CFM56-7B</vt:lpstr>
      <vt:lpstr>发动机构造</vt:lpstr>
      <vt:lpstr>PowerPoint 演示文稿</vt:lpstr>
      <vt:lpstr>PowerPoint 演示文稿</vt:lpstr>
      <vt:lpstr>PowerPoint 演示文稿</vt:lpstr>
      <vt:lpstr>风扇主单元体的作用</vt:lpstr>
      <vt:lpstr>PowerPoint 演示文稿</vt:lpstr>
      <vt:lpstr>PowerPoint 演示文稿</vt:lpstr>
      <vt:lpstr>PowerPoint 演示文稿</vt:lpstr>
      <vt:lpstr>PowerPoint 演示文稿</vt:lpstr>
      <vt:lpstr>PowerPoint 演示文稿</vt:lpstr>
      <vt:lpstr>PowerPoint 演示文稿</vt:lpstr>
      <vt:lpstr>平衡螺钉主要应用：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增压器静子组件</vt:lpstr>
      <vt:lpstr>PowerPoint 演示文稿</vt:lpstr>
      <vt:lpstr>PowerPoint 演示文稿</vt:lpstr>
      <vt:lpstr>1、2号轴承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风扇框架组件</vt:lpstr>
      <vt:lpstr>PowerPoint 演示文稿</vt:lpstr>
      <vt:lpstr>PowerPoint 演示文稿</vt:lpstr>
      <vt:lpstr>PowerPoint 演示文稿</vt:lpstr>
      <vt:lpstr>PowerPoint 演示文稿</vt:lpstr>
      <vt:lpstr>PowerPoint 演示文稿</vt:lpstr>
      <vt:lpstr>风扇框架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核心发动机主单元体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双环燃烧室</vt:lpstr>
      <vt:lpstr>PowerPoint 演示文稿</vt:lpstr>
      <vt:lpstr>PowerPoint 演示文稿</vt:lpstr>
      <vt:lpstr>PowerPoint 演示文稿</vt:lpstr>
      <vt:lpstr>环形火焰筒-头部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护罩吊架和护罩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低压涡轮机匣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发动机站位</vt:lpstr>
      <vt:lpstr>发动机站位</vt:lpstr>
      <vt:lpstr>PowerPoint 演示文稿</vt:lpstr>
      <vt:lpstr>PowerPoint 演示文稿</vt:lpstr>
    </vt:vector>
  </TitlesOfParts>
  <Company>XiTongPan.Com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匿名用户</dc:creator>
  <cp:lastModifiedBy>匿名用户</cp:lastModifiedBy>
  <cp:revision>357</cp:revision>
  <dcterms:created xsi:type="dcterms:W3CDTF">2018-08-28T11:43:13Z</dcterms:created>
  <dcterms:modified xsi:type="dcterms:W3CDTF">2018-09-01T02:48:03Z</dcterms:modified>
</cp:coreProperties>
</file>